
<file path=[Content_Types].xml><?xml version="1.0" encoding="utf-8"?>
<Types xmlns="http://schemas.openxmlformats.org/package/2006/content-types">
  <Default ContentType="application/x-fontdata" Extension="fntdata"/>
  <Default ContentType="image/gif" Extension="gif"/>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Klein Condensed Bold Italics" charset="1" panose="02000503060000020004"/>
      <p:regular r:id="rId18"/>
    </p:embeddedFont>
    <p:embeddedFont>
      <p:font typeface="Klein Condensed Heavy" charset="1" panose="00000A06000000000000"/>
      <p:regular r:id="rId19"/>
    </p:embeddedFont>
    <p:embeddedFont>
      <p:font typeface="Klein Condensed Bold" charset="1" panose="00000806000000000000"/>
      <p:regular r:id="rId20"/>
    </p:embeddedFont>
    <p:embeddedFont>
      <p:font typeface="Klein Condensed" charset="1" panose="00000506000000000000"/>
      <p:regular r:id="rId21"/>
    </p:embeddedFont>
    <p:embeddedFont>
      <p:font typeface="Arimo Bold" charset="1" panose="020B0704020202020204"/>
      <p:regular r:id="rId22"/>
    </p:embeddedFont>
    <p:embeddedFont>
      <p:font typeface="Be Vietnam Ultra-Bold" charset="1" panose="00000900000000000000"/>
      <p:regular r:id="rId23"/>
    </p:embeddedFont>
    <p:embeddedFont>
      <p:font typeface="Be Vietnam Italics" charset="1" panose="00000500000000000000"/>
      <p:regular r:id="rId24"/>
    </p:embeddedFont>
    <p:embeddedFont>
      <p:font typeface="Klein Condensed Italics" charset="1" panose="02000503060000020004"/>
      <p:regular r:id="rId29"/>
    </p:embeddedFont>
    <p:embeddedFont>
      <p:font typeface="Be Vietnam Ultra-Bold Italics" charset="1" panose="00000900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notesMasters/notesMaster1.xml" Type="http://schemas.openxmlformats.org/officeDocument/2006/relationships/notesMaster"/><Relationship Id="rId26" Target="theme/theme2.xml" Type="http://schemas.openxmlformats.org/officeDocument/2006/relationships/theme"/><Relationship Id="rId27" Target="notesSlides/notesSlide1.xml" Type="http://schemas.openxmlformats.org/officeDocument/2006/relationships/notesSlide"/><Relationship Id="rId28" Target="notesSlides/notesSlide2.xml" Type="http://schemas.openxmlformats.org/officeDocument/2006/relationships/notesSlide"/><Relationship Id="rId29" Target="fonts/font29.fntdata" Type="http://schemas.openxmlformats.org/officeDocument/2006/relationships/font"/><Relationship Id="rId3" Target="viewProps.xml" Type="http://schemas.openxmlformats.org/officeDocument/2006/relationships/viewProps"/><Relationship Id="rId30" Target="notesSlides/notesSlide3.xml" Type="http://schemas.openxmlformats.org/officeDocument/2006/relationships/notesSlide"/><Relationship Id="rId31" Target="fonts/font31.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mw5-mxPg.mp4>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svg>
</file>

<file path=ppt/media/image19.gif>
</file>

<file path=ppt/media/image2.sv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jpeg>
</file>

<file path=ppt/media/image30.png>
</file>

<file path=ppt/media/image31.svg>
</file>

<file path=ppt/media/image4.png>
</file>

<file path=ppt/media/image5.svg>
</file>

<file path=ppt/media/image6.jpeg>
</file>

<file path=ppt/media/image7.jpeg>
</file>

<file path=ppt/media/image8.jpe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Bribery within law enforcement harms more than just individuals. It destroys public trust, causing people to lose faith in the fairness and integrity of law enforcement. Without public trust, the legal system becomes unreliable in the eyes of citizens.</a:t>
            </a:r>
          </a:p>
          <a:p>
            <a:r>
              <a:rPr lang="en-US"/>
              <a:t/>
            </a:r>
          </a:p>
          <a:p>
            <a:r>
              <a:rPr lang="en-US"/>
              <a:t>As trust erodes, society becomes disillusioned. People feel insecure and believe justice can be bought, leading to instability and societal insecurity.</a:t>
            </a:r>
          </a:p>
          <a:p>
            <a:r>
              <a:rPr lang="en-US"/>
              <a:t/>
            </a:r>
          </a:p>
          <a:p>
            <a:r>
              <a:rPr lang="en-US"/>
              <a:t>In the long term, corruption contributes to a country’s decline. It weakens social contracts, damages law enforcement’s reputation, and tarnishes the nation’s global image. Even a single act of bribery can set off a chain reaction harming individuals, society, and the nation as a whole.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To protect society and the future, we must stand firmly against corruption. Report any misconduct and ensure whistleblower protections are in place.</a:t>
            </a:r>
          </a:p>
          <a:p>
            <a:r>
              <a:rPr lang="en-US"/>
              <a:t/>
            </a:r>
          </a:p>
          <a:p>
            <a:r>
              <a:rPr lang="en-US"/>
              <a:t>At the same time, never engage in corruption. Even small acts carry serious legal and social consequences.</a:t>
            </a:r>
          </a:p>
          <a:p>
            <a:r>
              <a:rPr lang="en-US"/>
              <a:t/>
            </a:r>
          </a:p>
          <a:p>
            <a:r>
              <a:rPr lang="en-US"/>
              <a:t>Unchecked corruption harms not just individuals, but society and the entire nation. By standing against it, we preserve justice, fairness, and public trust for a better future.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To protect society and the future, we must stand firmly against corruption. Report any misconduct and ensure whistleblower protections are in place.</a:t>
            </a:r>
          </a:p>
          <a:p>
            <a:r>
              <a:rPr lang="en-US"/>
              <a:t/>
            </a:r>
          </a:p>
          <a:p>
            <a:r>
              <a:rPr lang="en-US"/>
              <a:t>At the same time, never engage in corruption. Even small acts carry serious legal and social consequences.</a:t>
            </a:r>
          </a:p>
          <a:p>
            <a:r>
              <a:rPr lang="en-US"/>
              <a:t/>
            </a:r>
          </a:p>
          <a:p>
            <a:r>
              <a:rPr lang="en-US"/>
              <a:t>Unchecked corruption harms not just individuals, but society and the entire nation. By standing against it, we preserve justice, fairness, and public trust for a better future.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20.png" Type="http://schemas.openxmlformats.org/officeDocument/2006/relationships/image"/><Relationship Id="rId4" Target="../media/image21.svg" Type="http://schemas.openxmlformats.org/officeDocument/2006/relationships/image"/><Relationship Id="rId5" Target="../media/image22.png" Type="http://schemas.openxmlformats.org/officeDocument/2006/relationships/image"/><Relationship Id="rId6" Target="../media/image23.svg" Type="http://schemas.openxmlformats.org/officeDocument/2006/relationships/image"/><Relationship Id="rId7" Target="../media/image24.png" Type="http://schemas.openxmlformats.org/officeDocument/2006/relationships/image"/><Relationship Id="rId8" Target="../media/image25.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https://www.antibriberyguidance.org/guidance/5-what-bribery/guidance" TargetMode="External" Type="http://schemas.openxmlformats.org/officeDocument/2006/relationships/hyperlink"/><Relationship Id="rId2" Target="../notesSlides/notesSlide3.xml" Type="http://schemas.openxmlformats.org/officeDocument/2006/relationships/notesSlide"/><Relationship Id="rId3" Target="../media/image26.png" Type="http://schemas.openxmlformats.org/officeDocument/2006/relationships/image"/><Relationship Id="rId4" Target="../media/image27.svg" Type="http://schemas.openxmlformats.org/officeDocument/2006/relationships/image"/><Relationship Id="rId5" Target="../media/image28.png" Type="http://schemas.openxmlformats.org/officeDocument/2006/relationships/image"/><Relationship Id="rId6" Target="../media/image29.svg" Type="http://schemas.openxmlformats.org/officeDocument/2006/relationships/image"/><Relationship Id="rId7" Target="../media/image30.png" Type="http://schemas.openxmlformats.org/officeDocument/2006/relationships/image"/><Relationship Id="rId8" Target="../media/image31.svg" Type="http://schemas.openxmlformats.org/officeDocument/2006/relationships/image"/><Relationship Id="rId9" Target="https://www.sprm.gov.my/index.php?page_id=75&amp;articleid=481&amp;language=en" TargetMode="External" Type="http://schemas.openxmlformats.org/officeDocument/2006/relationships/hyperlink"/></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VAGmw5-mxPg.mp4" Type="http://schemas.openxmlformats.org/officeDocument/2006/relationships/video"/><Relationship Id="rId4" Target="../media/VAGmw5-mxPg.mp4" Type="http://schemas.microsoft.com/office/2007/relationships/media"/></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7.png" Type="http://schemas.openxmlformats.org/officeDocument/2006/relationships/image"/><Relationship Id="rId4" Target="../media/image18.svg" Type="http://schemas.openxmlformats.org/officeDocument/2006/relationships/image"/><Relationship Id="rId5" Target="../media/image19.gif"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C3CDFF"/>
        </a:solidFill>
      </p:bgPr>
    </p:bg>
    <p:spTree>
      <p:nvGrpSpPr>
        <p:cNvPr id="1" name=""/>
        <p:cNvGrpSpPr/>
        <p:nvPr/>
      </p:nvGrpSpPr>
      <p:grpSpPr>
        <a:xfrm>
          <a:off x="0" y="0"/>
          <a:ext cx="0" cy="0"/>
          <a:chOff x="0" y="0"/>
          <a:chExt cx="0" cy="0"/>
        </a:xfrm>
      </p:grpSpPr>
      <p:grpSp>
        <p:nvGrpSpPr>
          <p:cNvPr name="Group 2" id="2"/>
          <p:cNvGrpSpPr/>
          <p:nvPr/>
        </p:nvGrpSpPr>
        <p:grpSpPr>
          <a:xfrm rot="0">
            <a:off x="-615117" y="9258300"/>
            <a:ext cx="19221178" cy="1296051"/>
            <a:chOff x="0" y="0"/>
            <a:chExt cx="6461577" cy="435693"/>
          </a:xfrm>
        </p:grpSpPr>
        <p:sp>
          <p:nvSpPr>
            <p:cNvPr name="Freeform 3" id="3"/>
            <p:cNvSpPr/>
            <p:nvPr/>
          </p:nvSpPr>
          <p:spPr>
            <a:xfrm flipH="false" flipV="false" rot="0">
              <a:off x="0" y="0"/>
              <a:ext cx="6461577" cy="435693"/>
            </a:xfrm>
            <a:custGeom>
              <a:avLst/>
              <a:gdLst/>
              <a:ahLst/>
              <a:cxnLst/>
              <a:rect r="r" b="b" t="t" l="l"/>
              <a:pathLst>
                <a:path h="435693" w="6461577">
                  <a:moveTo>
                    <a:pt x="0" y="0"/>
                  </a:moveTo>
                  <a:lnTo>
                    <a:pt x="6461577" y="0"/>
                  </a:lnTo>
                  <a:lnTo>
                    <a:pt x="6461577" y="435693"/>
                  </a:lnTo>
                  <a:lnTo>
                    <a:pt x="0" y="435693"/>
                  </a:lnTo>
                  <a:close/>
                </a:path>
              </a:pathLst>
            </a:custGeom>
            <a:solidFill>
              <a:srgbClr val="D82222"/>
            </a:solidFill>
          </p:spPr>
        </p:sp>
        <p:sp>
          <p:nvSpPr>
            <p:cNvPr name="TextBox 4" id="4"/>
            <p:cNvSpPr txBox="true"/>
            <p:nvPr/>
          </p:nvSpPr>
          <p:spPr>
            <a:xfrm>
              <a:off x="0" y="-28575"/>
              <a:ext cx="6461577" cy="464268"/>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10800000">
            <a:off x="-384659" y="9968157"/>
            <a:ext cx="19221178" cy="586193"/>
            <a:chOff x="0" y="0"/>
            <a:chExt cx="6461577" cy="197060"/>
          </a:xfrm>
        </p:grpSpPr>
        <p:sp>
          <p:nvSpPr>
            <p:cNvPr name="Freeform 6" id="6"/>
            <p:cNvSpPr/>
            <p:nvPr/>
          </p:nvSpPr>
          <p:spPr>
            <a:xfrm flipH="false" flipV="false" rot="0">
              <a:off x="0" y="0"/>
              <a:ext cx="6461577" cy="197060"/>
            </a:xfrm>
            <a:custGeom>
              <a:avLst/>
              <a:gdLst/>
              <a:ahLst/>
              <a:cxnLst/>
              <a:rect r="r" b="b" t="t" l="l"/>
              <a:pathLst>
                <a:path h="197060" w="6461577">
                  <a:moveTo>
                    <a:pt x="0" y="0"/>
                  </a:moveTo>
                  <a:lnTo>
                    <a:pt x="6461577" y="0"/>
                  </a:lnTo>
                  <a:lnTo>
                    <a:pt x="6461577" y="197060"/>
                  </a:lnTo>
                  <a:lnTo>
                    <a:pt x="0" y="197060"/>
                  </a:lnTo>
                  <a:close/>
                </a:path>
              </a:pathLst>
            </a:custGeom>
            <a:solidFill>
              <a:srgbClr val="FFFFFF"/>
            </a:solidFill>
          </p:spPr>
        </p:sp>
        <p:sp>
          <p:nvSpPr>
            <p:cNvPr name="TextBox 7" id="7"/>
            <p:cNvSpPr txBox="true"/>
            <p:nvPr/>
          </p:nvSpPr>
          <p:spPr>
            <a:xfrm>
              <a:off x="0" y="-28575"/>
              <a:ext cx="6461577" cy="225635"/>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7219470" y="5266574"/>
            <a:ext cx="10668707" cy="1361852"/>
            <a:chOff x="0" y="0"/>
            <a:chExt cx="2345967" cy="299461"/>
          </a:xfrm>
        </p:grpSpPr>
        <p:sp>
          <p:nvSpPr>
            <p:cNvPr name="Freeform 9" id="9"/>
            <p:cNvSpPr/>
            <p:nvPr/>
          </p:nvSpPr>
          <p:spPr>
            <a:xfrm flipH="false" flipV="false" rot="0">
              <a:off x="0" y="0"/>
              <a:ext cx="2345967" cy="299461"/>
            </a:xfrm>
            <a:custGeom>
              <a:avLst/>
              <a:gdLst/>
              <a:ahLst/>
              <a:cxnLst/>
              <a:rect r="r" b="b" t="t" l="l"/>
              <a:pathLst>
                <a:path h="299461" w="2345967">
                  <a:moveTo>
                    <a:pt x="0" y="0"/>
                  </a:moveTo>
                  <a:lnTo>
                    <a:pt x="2345967" y="0"/>
                  </a:lnTo>
                  <a:lnTo>
                    <a:pt x="2345967" y="299461"/>
                  </a:lnTo>
                  <a:lnTo>
                    <a:pt x="0" y="299461"/>
                  </a:lnTo>
                  <a:close/>
                </a:path>
              </a:pathLst>
            </a:custGeom>
            <a:solidFill>
              <a:srgbClr val="022759"/>
            </a:solidFill>
          </p:spPr>
        </p:sp>
        <p:sp>
          <p:nvSpPr>
            <p:cNvPr name="TextBox 10" id="10"/>
            <p:cNvSpPr txBox="true"/>
            <p:nvPr/>
          </p:nvSpPr>
          <p:spPr>
            <a:xfrm>
              <a:off x="0" y="-28575"/>
              <a:ext cx="2345967" cy="328036"/>
            </a:xfrm>
            <a:prstGeom prst="rect">
              <a:avLst/>
            </a:prstGeom>
          </p:spPr>
          <p:txBody>
            <a:bodyPr anchor="ctr" rtlCol="false" tIns="60845" lIns="60845" bIns="60845" rIns="60845"/>
            <a:lstStyle/>
            <a:p>
              <a:pPr algn="ctr">
                <a:lnSpc>
                  <a:spcPts val="2659"/>
                </a:lnSpc>
              </a:pPr>
            </a:p>
          </p:txBody>
        </p:sp>
      </p:grpSp>
      <p:sp>
        <p:nvSpPr>
          <p:cNvPr name="TextBox 11" id="11"/>
          <p:cNvSpPr txBox="true"/>
          <p:nvPr/>
        </p:nvSpPr>
        <p:spPr>
          <a:xfrm rot="0">
            <a:off x="7636894" y="5499251"/>
            <a:ext cx="9909483" cy="921847"/>
          </a:xfrm>
          <a:prstGeom prst="rect">
            <a:avLst/>
          </a:prstGeom>
        </p:spPr>
        <p:txBody>
          <a:bodyPr anchor="t" rtlCol="false" tIns="0" lIns="0" bIns="0" rIns="0">
            <a:spAutoFit/>
          </a:bodyPr>
          <a:lstStyle/>
          <a:p>
            <a:pPr algn="r">
              <a:lnSpc>
                <a:spcPts val="3553"/>
              </a:lnSpc>
            </a:pPr>
            <a:r>
              <a:rPr lang="en-US" b="true" sz="3553" i="true" spc="220">
                <a:solidFill>
                  <a:srgbClr val="FFFFFF"/>
                </a:solidFill>
                <a:latin typeface="Klein Condensed Bold Italics"/>
                <a:ea typeface="Klein Condensed Bold Italics"/>
                <a:cs typeface="Klein Condensed Bold Italics"/>
                <a:sym typeface="Klein Condensed Bold Italics"/>
              </a:rPr>
              <a:t>Anti-corruption among frontline law enforcement officers</a:t>
            </a:r>
          </a:p>
        </p:txBody>
      </p:sp>
      <p:sp>
        <p:nvSpPr>
          <p:cNvPr name="TextBox 12" id="12"/>
          <p:cNvSpPr txBox="true"/>
          <p:nvPr/>
        </p:nvSpPr>
        <p:spPr>
          <a:xfrm rot="0">
            <a:off x="7219470" y="1200150"/>
            <a:ext cx="10668707" cy="3761624"/>
          </a:xfrm>
          <a:prstGeom prst="rect">
            <a:avLst/>
          </a:prstGeom>
        </p:spPr>
        <p:txBody>
          <a:bodyPr anchor="t" rtlCol="false" tIns="0" lIns="0" bIns="0" rIns="0">
            <a:spAutoFit/>
          </a:bodyPr>
          <a:lstStyle/>
          <a:p>
            <a:pPr algn="l">
              <a:lnSpc>
                <a:spcPts val="9720"/>
              </a:lnSpc>
            </a:pPr>
            <a:r>
              <a:rPr lang="en-US" sz="9720" b="true">
                <a:solidFill>
                  <a:srgbClr val="022759"/>
                </a:solidFill>
                <a:latin typeface="Klein Condensed Heavy"/>
                <a:ea typeface="Klein Condensed Heavy"/>
                <a:cs typeface="Klein Condensed Heavy"/>
                <a:sym typeface="Klein Condensed Heavy"/>
              </a:rPr>
              <a:t>MPU3273 INTEGRITY AND ANTI-CORRUPTION</a:t>
            </a:r>
          </a:p>
        </p:txBody>
      </p:sp>
      <p:grpSp>
        <p:nvGrpSpPr>
          <p:cNvPr name="Group 13" id="13"/>
          <p:cNvGrpSpPr/>
          <p:nvPr/>
        </p:nvGrpSpPr>
        <p:grpSpPr>
          <a:xfrm rot="-10800000">
            <a:off x="-384659" y="-82213"/>
            <a:ext cx="19221178" cy="487940"/>
            <a:chOff x="0" y="0"/>
            <a:chExt cx="6461577" cy="164031"/>
          </a:xfrm>
        </p:grpSpPr>
        <p:sp>
          <p:nvSpPr>
            <p:cNvPr name="Freeform 14" id="14"/>
            <p:cNvSpPr/>
            <p:nvPr/>
          </p:nvSpPr>
          <p:spPr>
            <a:xfrm flipH="false" flipV="false" rot="0">
              <a:off x="0" y="0"/>
              <a:ext cx="6461577" cy="164031"/>
            </a:xfrm>
            <a:custGeom>
              <a:avLst/>
              <a:gdLst/>
              <a:ahLst/>
              <a:cxnLst/>
              <a:rect r="r" b="b" t="t" l="l"/>
              <a:pathLst>
                <a:path h="164031" w="6461577">
                  <a:moveTo>
                    <a:pt x="0" y="0"/>
                  </a:moveTo>
                  <a:lnTo>
                    <a:pt x="6461577" y="0"/>
                  </a:lnTo>
                  <a:lnTo>
                    <a:pt x="6461577" y="164031"/>
                  </a:lnTo>
                  <a:lnTo>
                    <a:pt x="0" y="164031"/>
                  </a:lnTo>
                  <a:close/>
                </a:path>
              </a:pathLst>
            </a:custGeom>
            <a:solidFill>
              <a:srgbClr val="022759"/>
            </a:solidFill>
          </p:spPr>
        </p:sp>
        <p:sp>
          <p:nvSpPr>
            <p:cNvPr name="TextBox 15" id="15"/>
            <p:cNvSpPr txBox="true"/>
            <p:nvPr/>
          </p:nvSpPr>
          <p:spPr>
            <a:xfrm>
              <a:off x="0" y="-28575"/>
              <a:ext cx="6461577" cy="192606"/>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10800000">
            <a:off x="-318061" y="405727"/>
            <a:ext cx="18924122" cy="318843"/>
            <a:chOff x="0" y="0"/>
            <a:chExt cx="6361716" cy="107185"/>
          </a:xfrm>
        </p:grpSpPr>
        <p:sp>
          <p:nvSpPr>
            <p:cNvPr name="Freeform 17" id="17"/>
            <p:cNvSpPr/>
            <p:nvPr/>
          </p:nvSpPr>
          <p:spPr>
            <a:xfrm flipH="false" flipV="false" rot="0">
              <a:off x="0" y="0"/>
              <a:ext cx="6361716" cy="107185"/>
            </a:xfrm>
            <a:custGeom>
              <a:avLst/>
              <a:gdLst/>
              <a:ahLst/>
              <a:cxnLst/>
              <a:rect r="r" b="b" t="t" l="l"/>
              <a:pathLst>
                <a:path h="107185" w="6361716">
                  <a:moveTo>
                    <a:pt x="0" y="0"/>
                  </a:moveTo>
                  <a:lnTo>
                    <a:pt x="6361716" y="0"/>
                  </a:lnTo>
                  <a:lnTo>
                    <a:pt x="6361716" y="107185"/>
                  </a:lnTo>
                  <a:lnTo>
                    <a:pt x="0" y="107185"/>
                  </a:lnTo>
                  <a:close/>
                </a:path>
              </a:pathLst>
            </a:custGeom>
            <a:solidFill>
              <a:srgbClr val="FFFFFF"/>
            </a:solidFill>
          </p:spPr>
        </p:sp>
        <p:sp>
          <p:nvSpPr>
            <p:cNvPr name="TextBox 18" id="18"/>
            <p:cNvSpPr txBox="true"/>
            <p:nvPr/>
          </p:nvSpPr>
          <p:spPr>
            <a:xfrm>
              <a:off x="0" y="-28575"/>
              <a:ext cx="6361716" cy="135760"/>
            </a:xfrm>
            <a:prstGeom prst="rect">
              <a:avLst/>
            </a:prstGeom>
          </p:spPr>
          <p:txBody>
            <a:bodyPr anchor="ctr" rtlCol="false" tIns="50800" lIns="50800" bIns="50800" rIns="50800"/>
            <a:lstStyle/>
            <a:p>
              <a:pPr algn="ctr">
                <a:lnSpc>
                  <a:spcPts val="2659"/>
                </a:lnSpc>
              </a:pPr>
            </a:p>
          </p:txBody>
        </p:sp>
      </p:grpSp>
      <p:sp>
        <p:nvSpPr>
          <p:cNvPr name="Freeform 19" id="19"/>
          <p:cNvSpPr/>
          <p:nvPr/>
        </p:nvSpPr>
        <p:spPr>
          <a:xfrm flipH="false" flipV="false" rot="0">
            <a:off x="1028700" y="1551597"/>
            <a:ext cx="5516922" cy="7909566"/>
          </a:xfrm>
          <a:custGeom>
            <a:avLst/>
            <a:gdLst/>
            <a:ahLst/>
            <a:cxnLst/>
            <a:rect r="r" b="b" t="t" l="l"/>
            <a:pathLst>
              <a:path h="7909566" w="5516922">
                <a:moveTo>
                  <a:pt x="0" y="0"/>
                </a:moveTo>
                <a:lnTo>
                  <a:pt x="5516922" y="0"/>
                </a:lnTo>
                <a:lnTo>
                  <a:pt x="5516922" y="7909567"/>
                </a:lnTo>
                <a:lnTo>
                  <a:pt x="0" y="79095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0" id="20"/>
          <p:cNvSpPr txBox="true"/>
          <p:nvPr/>
        </p:nvSpPr>
        <p:spPr>
          <a:xfrm rot="0">
            <a:off x="7033704" y="6961801"/>
            <a:ext cx="5961513" cy="1087782"/>
          </a:xfrm>
          <a:prstGeom prst="rect">
            <a:avLst/>
          </a:prstGeom>
        </p:spPr>
        <p:txBody>
          <a:bodyPr anchor="t" rtlCol="false" tIns="0" lIns="0" bIns="0" rIns="0">
            <a:spAutoFit/>
          </a:bodyPr>
          <a:lstStyle/>
          <a:p>
            <a:pPr algn="ctr">
              <a:lnSpc>
                <a:spcPts val="8819"/>
              </a:lnSpc>
            </a:pPr>
            <a:r>
              <a:rPr lang="en-US" sz="6300" b="true">
                <a:solidFill>
                  <a:srgbClr val="022759"/>
                </a:solidFill>
                <a:latin typeface="Klein Condensed Bold"/>
                <a:ea typeface="Klein Condensed Bold"/>
                <a:cs typeface="Klein Condensed Bold"/>
                <a:sym typeface="Klein Condensed Bold"/>
              </a:rPr>
              <a:t>Present Team: 337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C3CDFF"/>
        </a:solidFill>
      </p:bgPr>
    </p:bg>
    <p:spTree>
      <p:nvGrpSpPr>
        <p:cNvPr id="1" name=""/>
        <p:cNvGrpSpPr/>
        <p:nvPr/>
      </p:nvGrpSpPr>
      <p:grpSpPr>
        <a:xfrm>
          <a:off x="0" y="0"/>
          <a:ext cx="0" cy="0"/>
          <a:chOff x="0" y="0"/>
          <a:chExt cx="0" cy="0"/>
        </a:xfrm>
      </p:grpSpPr>
      <p:grpSp>
        <p:nvGrpSpPr>
          <p:cNvPr name="Group 2" id="2"/>
          <p:cNvGrpSpPr/>
          <p:nvPr/>
        </p:nvGrpSpPr>
        <p:grpSpPr>
          <a:xfrm rot="0">
            <a:off x="-615117" y="9258300"/>
            <a:ext cx="19221178" cy="1296051"/>
            <a:chOff x="0" y="0"/>
            <a:chExt cx="6461577" cy="435693"/>
          </a:xfrm>
        </p:grpSpPr>
        <p:sp>
          <p:nvSpPr>
            <p:cNvPr name="Freeform 3" id="3"/>
            <p:cNvSpPr/>
            <p:nvPr/>
          </p:nvSpPr>
          <p:spPr>
            <a:xfrm flipH="false" flipV="false" rot="0">
              <a:off x="0" y="0"/>
              <a:ext cx="6461577" cy="435693"/>
            </a:xfrm>
            <a:custGeom>
              <a:avLst/>
              <a:gdLst/>
              <a:ahLst/>
              <a:cxnLst/>
              <a:rect r="r" b="b" t="t" l="l"/>
              <a:pathLst>
                <a:path h="435693" w="6461577">
                  <a:moveTo>
                    <a:pt x="0" y="0"/>
                  </a:moveTo>
                  <a:lnTo>
                    <a:pt x="6461577" y="0"/>
                  </a:lnTo>
                  <a:lnTo>
                    <a:pt x="6461577" y="435693"/>
                  </a:lnTo>
                  <a:lnTo>
                    <a:pt x="0" y="435693"/>
                  </a:lnTo>
                  <a:close/>
                </a:path>
              </a:pathLst>
            </a:custGeom>
            <a:solidFill>
              <a:srgbClr val="D82222"/>
            </a:solidFill>
          </p:spPr>
        </p:sp>
        <p:sp>
          <p:nvSpPr>
            <p:cNvPr name="TextBox 4" id="4"/>
            <p:cNvSpPr txBox="true"/>
            <p:nvPr/>
          </p:nvSpPr>
          <p:spPr>
            <a:xfrm>
              <a:off x="0" y="-47625"/>
              <a:ext cx="6461577" cy="483318"/>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10800000">
            <a:off x="-384659" y="-82213"/>
            <a:ext cx="19221178" cy="487940"/>
            <a:chOff x="0" y="0"/>
            <a:chExt cx="6461577" cy="164031"/>
          </a:xfrm>
        </p:grpSpPr>
        <p:sp>
          <p:nvSpPr>
            <p:cNvPr name="Freeform 6" id="6"/>
            <p:cNvSpPr/>
            <p:nvPr/>
          </p:nvSpPr>
          <p:spPr>
            <a:xfrm flipH="false" flipV="false" rot="0">
              <a:off x="0" y="0"/>
              <a:ext cx="6461577" cy="164031"/>
            </a:xfrm>
            <a:custGeom>
              <a:avLst/>
              <a:gdLst/>
              <a:ahLst/>
              <a:cxnLst/>
              <a:rect r="r" b="b" t="t" l="l"/>
              <a:pathLst>
                <a:path h="164031" w="6461577">
                  <a:moveTo>
                    <a:pt x="0" y="0"/>
                  </a:moveTo>
                  <a:lnTo>
                    <a:pt x="6461577" y="0"/>
                  </a:lnTo>
                  <a:lnTo>
                    <a:pt x="6461577" y="164031"/>
                  </a:lnTo>
                  <a:lnTo>
                    <a:pt x="0" y="164031"/>
                  </a:lnTo>
                  <a:close/>
                </a:path>
              </a:pathLst>
            </a:custGeom>
            <a:solidFill>
              <a:srgbClr val="022759"/>
            </a:solidFill>
          </p:spPr>
        </p:sp>
        <p:sp>
          <p:nvSpPr>
            <p:cNvPr name="TextBox 7" id="7"/>
            <p:cNvSpPr txBox="true"/>
            <p:nvPr/>
          </p:nvSpPr>
          <p:spPr>
            <a:xfrm>
              <a:off x="0" y="-47625"/>
              <a:ext cx="6461577" cy="21165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10800000">
            <a:off x="-318061" y="405727"/>
            <a:ext cx="18924122" cy="318843"/>
            <a:chOff x="0" y="0"/>
            <a:chExt cx="6361716" cy="107185"/>
          </a:xfrm>
        </p:grpSpPr>
        <p:sp>
          <p:nvSpPr>
            <p:cNvPr name="Freeform 9" id="9"/>
            <p:cNvSpPr/>
            <p:nvPr/>
          </p:nvSpPr>
          <p:spPr>
            <a:xfrm flipH="false" flipV="false" rot="0">
              <a:off x="0" y="0"/>
              <a:ext cx="6361716" cy="107185"/>
            </a:xfrm>
            <a:custGeom>
              <a:avLst/>
              <a:gdLst/>
              <a:ahLst/>
              <a:cxnLst/>
              <a:rect r="r" b="b" t="t" l="l"/>
              <a:pathLst>
                <a:path h="107185" w="6361716">
                  <a:moveTo>
                    <a:pt x="0" y="0"/>
                  </a:moveTo>
                  <a:lnTo>
                    <a:pt x="6361716" y="0"/>
                  </a:lnTo>
                  <a:lnTo>
                    <a:pt x="6361716" y="107185"/>
                  </a:lnTo>
                  <a:lnTo>
                    <a:pt x="0" y="107185"/>
                  </a:lnTo>
                  <a:close/>
                </a:path>
              </a:pathLst>
            </a:custGeom>
            <a:solidFill>
              <a:srgbClr val="FFFFFF"/>
            </a:solidFill>
          </p:spPr>
        </p:sp>
        <p:sp>
          <p:nvSpPr>
            <p:cNvPr name="TextBox 10" id="10"/>
            <p:cNvSpPr txBox="true"/>
            <p:nvPr/>
          </p:nvSpPr>
          <p:spPr>
            <a:xfrm>
              <a:off x="0" y="-47625"/>
              <a:ext cx="6361716" cy="15481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10800000">
            <a:off x="-384659" y="9968157"/>
            <a:ext cx="19221178" cy="586193"/>
            <a:chOff x="0" y="0"/>
            <a:chExt cx="6461577" cy="197060"/>
          </a:xfrm>
        </p:grpSpPr>
        <p:sp>
          <p:nvSpPr>
            <p:cNvPr name="Freeform 12" id="12"/>
            <p:cNvSpPr/>
            <p:nvPr/>
          </p:nvSpPr>
          <p:spPr>
            <a:xfrm flipH="false" flipV="false" rot="0">
              <a:off x="0" y="0"/>
              <a:ext cx="6461577" cy="197060"/>
            </a:xfrm>
            <a:custGeom>
              <a:avLst/>
              <a:gdLst/>
              <a:ahLst/>
              <a:cxnLst/>
              <a:rect r="r" b="b" t="t" l="l"/>
              <a:pathLst>
                <a:path h="197060" w="6461577">
                  <a:moveTo>
                    <a:pt x="0" y="0"/>
                  </a:moveTo>
                  <a:lnTo>
                    <a:pt x="6461577" y="0"/>
                  </a:lnTo>
                  <a:lnTo>
                    <a:pt x="6461577" y="197060"/>
                  </a:lnTo>
                  <a:lnTo>
                    <a:pt x="0" y="197060"/>
                  </a:lnTo>
                  <a:close/>
                </a:path>
              </a:pathLst>
            </a:custGeom>
            <a:solidFill>
              <a:srgbClr val="FFFFFF"/>
            </a:solidFill>
          </p:spPr>
        </p:sp>
        <p:sp>
          <p:nvSpPr>
            <p:cNvPr name="TextBox 13" id="13"/>
            <p:cNvSpPr txBox="true"/>
            <p:nvPr/>
          </p:nvSpPr>
          <p:spPr>
            <a:xfrm>
              <a:off x="0" y="-47625"/>
              <a:ext cx="6461577" cy="244685"/>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248467" y="2685917"/>
            <a:ext cx="8179599" cy="2575382"/>
            <a:chOff x="0" y="0"/>
            <a:chExt cx="2154298" cy="678290"/>
          </a:xfrm>
        </p:grpSpPr>
        <p:sp>
          <p:nvSpPr>
            <p:cNvPr name="Freeform 15" id="15"/>
            <p:cNvSpPr/>
            <p:nvPr/>
          </p:nvSpPr>
          <p:spPr>
            <a:xfrm flipH="false" flipV="false" rot="0">
              <a:off x="0" y="0"/>
              <a:ext cx="2154298" cy="678290"/>
            </a:xfrm>
            <a:custGeom>
              <a:avLst/>
              <a:gdLst/>
              <a:ahLst/>
              <a:cxnLst/>
              <a:rect r="r" b="b" t="t" l="l"/>
              <a:pathLst>
                <a:path h="678290" w="2154298">
                  <a:moveTo>
                    <a:pt x="48271" y="0"/>
                  </a:moveTo>
                  <a:lnTo>
                    <a:pt x="2106027" y="0"/>
                  </a:lnTo>
                  <a:cubicBezTo>
                    <a:pt x="2132686" y="0"/>
                    <a:pt x="2154298" y="21612"/>
                    <a:pt x="2154298" y="48271"/>
                  </a:cubicBezTo>
                  <a:lnTo>
                    <a:pt x="2154298" y="630019"/>
                  </a:lnTo>
                  <a:cubicBezTo>
                    <a:pt x="2154298" y="656678"/>
                    <a:pt x="2132686" y="678290"/>
                    <a:pt x="2106027" y="678290"/>
                  </a:cubicBezTo>
                  <a:lnTo>
                    <a:pt x="48271" y="678290"/>
                  </a:lnTo>
                  <a:cubicBezTo>
                    <a:pt x="35469" y="678290"/>
                    <a:pt x="23191" y="673204"/>
                    <a:pt x="14138" y="664152"/>
                  </a:cubicBezTo>
                  <a:cubicBezTo>
                    <a:pt x="5086" y="655099"/>
                    <a:pt x="0" y="642821"/>
                    <a:pt x="0" y="630019"/>
                  </a:cubicBezTo>
                  <a:lnTo>
                    <a:pt x="0" y="48271"/>
                  </a:lnTo>
                  <a:cubicBezTo>
                    <a:pt x="0" y="21612"/>
                    <a:pt x="21612" y="0"/>
                    <a:pt x="48271" y="0"/>
                  </a:cubicBezTo>
                  <a:close/>
                </a:path>
              </a:pathLst>
            </a:custGeom>
            <a:solidFill>
              <a:srgbClr val="FFFFFF"/>
            </a:solidFill>
          </p:spPr>
        </p:sp>
        <p:sp>
          <p:nvSpPr>
            <p:cNvPr name="TextBox 16" id="16"/>
            <p:cNvSpPr txBox="true"/>
            <p:nvPr/>
          </p:nvSpPr>
          <p:spPr>
            <a:xfrm>
              <a:off x="0" y="-47625"/>
              <a:ext cx="2154298" cy="725915"/>
            </a:xfrm>
            <a:prstGeom prst="rect">
              <a:avLst/>
            </a:prstGeom>
          </p:spPr>
          <p:txBody>
            <a:bodyPr anchor="ctr" rtlCol="false" tIns="50800" lIns="50800" bIns="50800" rIns="50800"/>
            <a:lstStyle/>
            <a:p>
              <a:pPr algn="ctr">
                <a:lnSpc>
                  <a:spcPts val="2659"/>
                </a:lnSpc>
              </a:pPr>
            </a:p>
          </p:txBody>
        </p:sp>
      </p:grpSp>
      <p:sp>
        <p:nvSpPr>
          <p:cNvPr name="Freeform 17" id="17"/>
          <p:cNvSpPr/>
          <p:nvPr/>
        </p:nvSpPr>
        <p:spPr>
          <a:xfrm flipH="false" flipV="false" rot="0">
            <a:off x="718761" y="5489899"/>
            <a:ext cx="2590891" cy="4372812"/>
          </a:xfrm>
          <a:custGeom>
            <a:avLst/>
            <a:gdLst/>
            <a:ahLst/>
            <a:cxnLst/>
            <a:rect r="r" b="b" t="t" l="l"/>
            <a:pathLst>
              <a:path h="4372812" w="2590891">
                <a:moveTo>
                  <a:pt x="0" y="0"/>
                </a:moveTo>
                <a:lnTo>
                  <a:pt x="2590891" y="0"/>
                </a:lnTo>
                <a:lnTo>
                  <a:pt x="2590891" y="4372812"/>
                </a:lnTo>
                <a:lnTo>
                  <a:pt x="0" y="437281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8" id="18"/>
          <p:cNvSpPr/>
          <p:nvPr/>
        </p:nvSpPr>
        <p:spPr>
          <a:xfrm flipH="false" flipV="false" rot="0">
            <a:off x="5472959" y="6258446"/>
            <a:ext cx="1691383" cy="3198833"/>
          </a:xfrm>
          <a:custGeom>
            <a:avLst/>
            <a:gdLst/>
            <a:ahLst/>
            <a:cxnLst/>
            <a:rect r="r" b="b" t="t" l="l"/>
            <a:pathLst>
              <a:path h="3198833" w="1691383">
                <a:moveTo>
                  <a:pt x="0" y="0"/>
                </a:moveTo>
                <a:lnTo>
                  <a:pt x="1691383" y="0"/>
                </a:lnTo>
                <a:lnTo>
                  <a:pt x="1691383" y="3198833"/>
                </a:lnTo>
                <a:lnTo>
                  <a:pt x="0" y="319883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9" id="19"/>
          <p:cNvSpPr/>
          <p:nvPr/>
        </p:nvSpPr>
        <p:spPr>
          <a:xfrm flipH="false" flipV="false" rot="0">
            <a:off x="2729978" y="5981300"/>
            <a:ext cx="2966754" cy="3526602"/>
          </a:xfrm>
          <a:custGeom>
            <a:avLst/>
            <a:gdLst/>
            <a:ahLst/>
            <a:cxnLst/>
            <a:rect r="r" b="b" t="t" l="l"/>
            <a:pathLst>
              <a:path h="3526602" w="2966754">
                <a:moveTo>
                  <a:pt x="0" y="0"/>
                </a:moveTo>
                <a:lnTo>
                  <a:pt x="2966754" y="0"/>
                </a:lnTo>
                <a:lnTo>
                  <a:pt x="2966754" y="3526602"/>
                </a:lnTo>
                <a:lnTo>
                  <a:pt x="0" y="352660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0" id="20"/>
          <p:cNvSpPr txBox="true"/>
          <p:nvPr/>
        </p:nvSpPr>
        <p:spPr>
          <a:xfrm rot="0">
            <a:off x="248467" y="1839730"/>
            <a:ext cx="3323632" cy="963876"/>
          </a:xfrm>
          <a:prstGeom prst="rect">
            <a:avLst/>
          </a:prstGeom>
        </p:spPr>
        <p:txBody>
          <a:bodyPr anchor="t" rtlCol="false" tIns="0" lIns="0" bIns="0" rIns="0">
            <a:spAutoFit/>
          </a:bodyPr>
          <a:lstStyle/>
          <a:p>
            <a:pPr algn="l">
              <a:lnSpc>
                <a:spcPts val="7200"/>
              </a:lnSpc>
            </a:pPr>
            <a:r>
              <a:rPr lang="en-US" sz="7200" b="true">
                <a:solidFill>
                  <a:srgbClr val="022759"/>
                </a:solidFill>
                <a:latin typeface="Klein Condensed Bold"/>
                <a:ea typeface="Klein Condensed Bold"/>
                <a:cs typeface="Klein Condensed Bold"/>
                <a:sym typeface="Klein Condensed Bold"/>
              </a:rPr>
              <a:t>We must </a:t>
            </a:r>
          </a:p>
        </p:txBody>
      </p:sp>
      <p:sp>
        <p:nvSpPr>
          <p:cNvPr name="TextBox 21" id="21"/>
          <p:cNvSpPr txBox="true"/>
          <p:nvPr/>
        </p:nvSpPr>
        <p:spPr>
          <a:xfrm rot="0">
            <a:off x="1028700" y="1247432"/>
            <a:ext cx="16230600" cy="1209675"/>
          </a:xfrm>
          <a:prstGeom prst="rect">
            <a:avLst/>
          </a:prstGeom>
        </p:spPr>
        <p:txBody>
          <a:bodyPr anchor="t" rtlCol="false" tIns="0" lIns="0" bIns="0" rIns="0">
            <a:spAutoFit/>
          </a:bodyPr>
          <a:lstStyle/>
          <a:p>
            <a:pPr algn="r">
              <a:lnSpc>
                <a:spcPts val="9000"/>
              </a:lnSpc>
            </a:pPr>
            <a:r>
              <a:rPr lang="en-US" b="true" sz="9000">
                <a:solidFill>
                  <a:srgbClr val="022759"/>
                </a:solidFill>
                <a:latin typeface="Klein Condensed Heavy"/>
                <a:ea typeface="Klein Condensed Heavy"/>
                <a:cs typeface="Klein Condensed Heavy"/>
                <a:sym typeface="Klein Condensed Heavy"/>
              </a:rPr>
              <a:t>CONCLUSION </a:t>
            </a:r>
          </a:p>
        </p:txBody>
      </p:sp>
      <p:sp>
        <p:nvSpPr>
          <p:cNvPr name="TextBox 22" id="22"/>
          <p:cNvSpPr txBox="true"/>
          <p:nvPr/>
        </p:nvSpPr>
        <p:spPr>
          <a:xfrm rot="0">
            <a:off x="718761" y="2765506"/>
            <a:ext cx="9610168" cy="2377994"/>
          </a:xfrm>
          <a:prstGeom prst="rect">
            <a:avLst/>
          </a:prstGeom>
        </p:spPr>
        <p:txBody>
          <a:bodyPr anchor="t" rtlCol="false" tIns="0" lIns="0" bIns="0" rIns="0">
            <a:spAutoFit/>
          </a:bodyPr>
          <a:lstStyle/>
          <a:p>
            <a:pPr algn="l">
              <a:lnSpc>
                <a:spcPts val="6250"/>
              </a:lnSpc>
            </a:pPr>
            <a:r>
              <a:rPr lang="en-US" sz="5000" b="true">
                <a:solidFill>
                  <a:srgbClr val="022759"/>
                </a:solidFill>
                <a:latin typeface="Klein Condensed Bold"/>
                <a:ea typeface="Klein Condensed Bold"/>
                <a:cs typeface="Klein Condensed Bold"/>
                <a:sym typeface="Klein Condensed Bold"/>
              </a:rPr>
              <a:t>Stand against corruption </a:t>
            </a:r>
          </a:p>
          <a:p>
            <a:pPr algn="l">
              <a:lnSpc>
                <a:spcPts val="6250"/>
              </a:lnSpc>
            </a:pPr>
            <a:r>
              <a:rPr lang="en-US" sz="5000">
                <a:solidFill>
                  <a:srgbClr val="022759"/>
                </a:solidFill>
                <a:latin typeface="Klein Condensed"/>
                <a:ea typeface="Klein Condensed"/>
                <a:cs typeface="Klein Condensed"/>
                <a:sym typeface="Klein Condensed"/>
              </a:rPr>
              <a:t>Report any misconduct actions </a:t>
            </a:r>
            <a:r>
              <a:rPr lang="en-US" sz="5000" i="true">
                <a:solidFill>
                  <a:srgbClr val="022759"/>
                </a:solidFill>
                <a:latin typeface="Klein Condensed Italics"/>
                <a:ea typeface="Klein Condensed Italics"/>
                <a:cs typeface="Klein Condensed Italics"/>
                <a:sym typeface="Klein Condensed Italics"/>
              </a:rPr>
              <a:t>Whistleblower protection</a:t>
            </a:r>
          </a:p>
        </p:txBody>
      </p:sp>
      <p:sp>
        <p:nvSpPr>
          <p:cNvPr name="TextBox 23" id="23"/>
          <p:cNvSpPr txBox="true"/>
          <p:nvPr/>
        </p:nvSpPr>
        <p:spPr>
          <a:xfrm rot="0">
            <a:off x="13463456" y="4531051"/>
            <a:ext cx="4435666" cy="963876"/>
          </a:xfrm>
          <a:prstGeom prst="rect">
            <a:avLst/>
          </a:prstGeom>
        </p:spPr>
        <p:txBody>
          <a:bodyPr anchor="t" rtlCol="false" tIns="0" lIns="0" bIns="0" rIns="0">
            <a:spAutoFit/>
          </a:bodyPr>
          <a:lstStyle/>
          <a:p>
            <a:pPr algn="l">
              <a:lnSpc>
                <a:spcPts val="7200"/>
              </a:lnSpc>
            </a:pPr>
            <a:r>
              <a:rPr lang="en-US" sz="7200" b="true">
                <a:solidFill>
                  <a:srgbClr val="022759"/>
                </a:solidFill>
                <a:latin typeface="Klein Condensed Bold"/>
                <a:ea typeface="Klein Condensed Bold"/>
                <a:cs typeface="Klein Condensed Bold"/>
                <a:sym typeface="Klein Condensed Bold"/>
              </a:rPr>
              <a:t>We mustn't</a:t>
            </a:r>
          </a:p>
        </p:txBody>
      </p:sp>
      <p:grpSp>
        <p:nvGrpSpPr>
          <p:cNvPr name="Group 24" id="24"/>
          <p:cNvGrpSpPr/>
          <p:nvPr/>
        </p:nvGrpSpPr>
        <p:grpSpPr>
          <a:xfrm rot="0">
            <a:off x="7811105" y="5494927"/>
            <a:ext cx="10340510" cy="3649073"/>
            <a:chOff x="0" y="0"/>
            <a:chExt cx="2723427" cy="961073"/>
          </a:xfrm>
        </p:grpSpPr>
        <p:sp>
          <p:nvSpPr>
            <p:cNvPr name="Freeform 25" id="25"/>
            <p:cNvSpPr/>
            <p:nvPr/>
          </p:nvSpPr>
          <p:spPr>
            <a:xfrm flipH="false" flipV="false" rot="0">
              <a:off x="0" y="0"/>
              <a:ext cx="2723427" cy="961073"/>
            </a:xfrm>
            <a:custGeom>
              <a:avLst/>
              <a:gdLst/>
              <a:ahLst/>
              <a:cxnLst/>
              <a:rect r="r" b="b" t="t" l="l"/>
              <a:pathLst>
                <a:path h="961073" w="2723427">
                  <a:moveTo>
                    <a:pt x="38184" y="0"/>
                  </a:moveTo>
                  <a:lnTo>
                    <a:pt x="2685243" y="0"/>
                  </a:lnTo>
                  <a:cubicBezTo>
                    <a:pt x="2695370" y="0"/>
                    <a:pt x="2705082" y="4023"/>
                    <a:pt x="2712243" y="11184"/>
                  </a:cubicBezTo>
                  <a:cubicBezTo>
                    <a:pt x="2719404" y="18345"/>
                    <a:pt x="2723427" y="28057"/>
                    <a:pt x="2723427" y="38184"/>
                  </a:cubicBezTo>
                  <a:lnTo>
                    <a:pt x="2723427" y="922889"/>
                  </a:lnTo>
                  <a:cubicBezTo>
                    <a:pt x="2723427" y="933016"/>
                    <a:pt x="2719404" y="942728"/>
                    <a:pt x="2712243" y="949889"/>
                  </a:cubicBezTo>
                  <a:cubicBezTo>
                    <a:pt x="2705082" y="957050"/>
                    <a:pt x="2695370" y="961073"/>
                    <a:pt x="2685243" y="961073"/>
                  </a:cubicBezTo>
                  <a:lnTo>
                    <a:pt x="38184" y="961073"/>
                  </a:lnTo>
                  <a:cubicBezTo>
                    <a:pt x="28057" y="961073"/>
                    <a:pt x="18345" y="957050"/>
                    <a:pt x="11184" y="949889"/>
                  </a:cubicBezTo>
                  <a:cubicBezTo>
                    <a:pt x="4023" y="942728"/>
                    <a:pt x="0" y="933016"/>
                    <a:pt x="0" y="922889"/>
                  </a:cubicBezTo>
                  <a:lnTo>
                    <a:pt x="0" y="38184"/>
                  </a:lnTo>
                  <a:cubicBezTo>
                    <a:pt x="0" y="28057"/>
                    <a:pt x="4023" y="18345"/>
                    <a:pt x="11184" y="11184"/>
                  </a:cubicBezTo>
                  <a:cubicBezTo>
                    <a:pt x="18345" y="4023"/>
                    <a:pt x="28057" y="0"/>
                    <a:pt x="38184" y="0"/>
                  </a:cubicBezTo>
                  <a:close/>
                </a:path>
              </a:pathLst>
            </a:custGeom>
            <a:solidFill>
              <a:srgbClr val="FFFFFF"/>
            </a:solidFill>
          </p:spPr>
        </p:sp>
        <p:sp>
          <p:nvSpPr>
            <p:cNvPr name="TextBox 26" id="26"/>
            <p:cNvSpPr txBox="true"/>
            <p:nvPr/>
          </p:nvSpPr>
          <p:spPr>
            <a:xfrm>
              <a:off x="0" y="-47625"/>
              <a:ext cx="2723427" cy="1008698"/>
            </a:xfrm>
            <a:prstGeom prst="rect">
              <a:avLst/>
            </a:prstGeom>
          </p:spPr>
          <p:txBody>
            <a:bodyPr anchor="ctr" rtlCol="false" tIns="50800" lIns="50800" bIns="50800" rIns="50800"/>
            <a:lstStyle/>
            <a:p>
              <a:pPr algn="ctr">
                <a:lnSpc>
                  <a:spcPts val="2659"/>
                </a:lnSpc>
              </a:pPr>
            </a:p>
          </p:txBody>
        </p:sp>
      </p:grpSp>
      <p:sp>
        <p:nvSpPr>
          <p:cNvPr name="TextBox 27" id="27"/>
          <p:cNvSpPr txBox="true"/>
          <p:nvPr/>
        </p:nvSpPr>
        <p:spPr>
          <a:xfrm rot="0">
            <a:off x="7597574" y="5614334"/>
            <a:ext cx="10277710" cy="3486459"/>
          </a:xfrm>
          <a:prstGeom prst="rect">
            <a:avLst/>
          </a:prstGeom>
        </p:spPr>
        <p:txBody>
          <a:bodyPr anchor="t" rtlCol="false" tIns="0" lIns="0" bIns="0" rIns="0">
            <a:spAutoFit/>
          </a:bodyPr>
          <a:lstStyle/>
          <a:p>
            <a:pPr algn="r">
              <a:lnSpc>
                <a:spcPts val="5537"/>
              </a:lnSpc>
            </a:pPr>
            <a:r>
              <a:rPr lang="en-US" sz="4430" b="true">
                <a:solidFill>
                  <a:srgbClr val="022759"/>
                </a:solidFill>
                <a:latin typeface="Klein Condensed Bold"/>
                <a:ea typeface="Klein Condensed Bold"/>
                <a:cs typeface="Klein Condensed Bold"/>
                <a:sym typeface="Klein Condensed Bold"/>
              </a:rPr>
              <a:t>Involve in any corruption activities</a:t>
            </a:r>
          </a:p>
          <a:p>
            <a:pPr algn="r">
              <a:lnSpc>
                <a:spcPts val="5537"/>
              </a:lnSpc>
            </a:pPr>
            <a:r>
              <a:rPr lang="en-US" sz="4430">
                <a:solidFill>
                  <a:srgbClr val="022759"/>
                </a:solidFill>
                <a:latin typeface="Klein Condensed"/>
                <a:ea typeface="Klein Condensed"/>
                <a:cs typeface="Klein Condensed"/>
                <a:sym typeface="Klein Condensed"/>
              </a:rPr>
              <a:t>It is a crime regardless the </a:t>
            </a:r>
          </a:p>
          <a:p>
            <a:pPr algn="r">
              <a:lnSpc>
                <a:spcPts val="5537"/>
              </a:lnSpc>
            </a:pPr>
            <a:r>
              <a:rPr lang="en-US" sz="4430">
                <a:solidFill>
                  <a:srgbClr val="022759"/>
                </a:solidFill>
                <a:latin typeface="Klein Condensed"/>
                <a:ea typeface="Klein Condensed"/>
                <a:cs typeface="Klein Condensed"/>
                <a:sym typeface="Klein Condensed"/>
              </a:rPr>
              <a:t>size that comes with serious consequences. </a:t>
            </a:r>
          </a:p>
          <a:p>
            <a:pPr algn="r">
              <a:lnSpc>
                <a:spcPts val="5537"/>
              </a:lnSpc>
            </a:pPr>
            <a:r>
              <a:rPr lang="en-US" sz="4430">
                <a:solidFill>
                  <a:srgbClr val="022759"/>
                </a:solidFill>
                <a:latin typeface="Klein Condensed"/>
                <a:ea typeface="Klein Condensed"/>
                <a:cs typeface="Klein Condensed"/>
                <a:sym typeface="Klein Condensed"/>
              </a:rPr>
              <a:t>Corruption leads the entire </a:t>
            </a:r>
          </a:p>
          <a:p>
            <a:pPr algn="r">
              <a:lnSpc>
                <a:spcPts val="5537"/>
              </a:lnSpc>
            </a:pPr>
            <a:r>
              <a:rPr lang="en-US" sz="4430">
                <a:solidFill>
                  <a:srgbClr val="022759"/>
                </a:solidFill>
                <a:latin typeface="Klein Condensed"/>
                <a:ea typeface="Klein Condensed"/>
                <a:cs typeface="Klein Condensed"/>
                <a:sym typeface="Klein Condensed"/>
              </a:rPr>
              <a:t>nation and damage trust in our institutions.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C3CDFF"/>
        </a:solidFill>
      </p:bgPr>
    </p:bg>
    <p:spTree>
      <p:nvGrpSpPr>
        <p:cNvPr id="1" name=""/>
        <p:cNvGrpSpPr/>
        <p:nvPr/>
      </p:nvGrpSpPr>
      <p:grpSpPr>
        <a:xfrm>
          <a:off x="0" y="0"/>
          <a:ext cx="0" cy="0"/>
          <a:chOff x="0" y="0"/>
          <a:chExt cx="0" cy="0"/>
        </a:xfrm>
      </p:grpSpPr>
      <p:grpSp>
        <p:nvGrpSpPr>
          <p:cNvPr name="Group 2" id="2"/>
          <p:cNvGrpSpPr/>
          <p:nvPr/>
        </p:nvGrpSpPr>
        <p:grpSpPr>
          <a:xfrm rot="0">
            <a:off x="-615117" y="9258300"/>
            <a:ext cx="19221178" cy="1296051"/>
            <a:chOff x="0" y="0"/>
            <a:chExt cx="6461577" cy="435693"/>
          </a:xfrm>
        </p:grpSpPr>
        <p:sp>
          <p:nvSpPr>
            <p:cNvPr name="Freeform 3" id="3"/>
            <p:cNvSpPr/>
            <p:nvPr/>
          </p:nvSpPr>
          <p:spPr>
            <a:xfrm flipH="false" flipV="false" rot="0">
              <a:off x="0" y="0"/>
              <a:ext cx="6461577" cy="435693"/>
            </a:xfrm>
            <a:custGeom>
              <a:avLst/>
              <a:gdLst/>
              <a:ahLst/>
              <a:cxnLst/>
              <a:rect r="r" b="b" t="t" l="l"/>
              <a:pathLst>
                <a:path h="435693" w="6461577">
                  <a:moveTo>
                    <a:pt x="0" y="0"/>
                  </a:moveTo>
                  <a:lnTo>
                    <a:pt x="6461577" y="0"/>
                  </a:lnTo>
                  <a:lnTo>
                    <a:pt x="6461577" y="435693"/>
                  </a:lnTo>
                  <a:lnTo>
                    <a:pt x="0" y="435693"/>
                  </a:lnTo>
                  <a:close/>
                </a:path>
              </a:pathLst>
            </a:custGeom>
            <a:solidFill>
              <a:srgbClr val="D82222"/>
            </a:solidFill>
          </p:spPr>
        </p:sp>
        <p:sp>
          <p:nvSpPr>
            <p:cNvPr name="TextBox 4" id="4"/>
            <p:cNvSpPr txBox="true"/>
            <p:nvPr/>
          </p:nvSpPr>
          <p:spPr>
            <a:xfrm>
              <a:off x="0" y="-28575"/>
              <a:ext cx="6461577" cy="464268"/>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10800000">
            <a:off x="-384659" y="-82213"/>
            <a:ext cx="19221178" cy="487940"/>
            <a:chOff x="0" y="0"/>
            <a:chExt cx="6461577" cy="164031"/>
          </a:xfrm>
        </p:grpSpPr>
        <p:sp>
          <p:nvSpPr>
            <p:cNvPr name="Freeform 6" id="6"/>
            <p:cNvSpPr/>
            <p:nvPr/>
          </p:nvSpPr>
          <p:spPr>
            <a:xfrm flipH="false" flipV="false" rot="0">
              <a:off x="0" y="0"/>
              <a:ext cx="6461577" cy="164031"/>
            </a:xfrm>
            <a:custGeom>
              <a:avLst/>
              <a:gdLst/>
              <a:ahLst/>
              <a:cxnLst/>
              <a:rect r="r" b="b" t="t" l="l"/>
              <a:pathLst>
                <a:path h="164031" w="6461577">
                  <a:moveTo>
                    <a:pt x="0" y="0"/>
                  </a:moveTo>
                  <a:lnTo>
                    <a:pt x="6461577" y="0"/>
                  </a:lnTo>
                  <a:lnTo>
                    <a:pt x="6461577" y="164031"/>
                  </a:lnTo>
                  <a:lnTo>
                    <a:pt x="0" y="164031"/>
                  </a:lnTo>
                  <a:close/>
                </a:path>
              </a:pathLst>
            </a:custGeom>
            <a:solidFill>
              <a:srgbClr val="022759"/>
            </a:solidFill>
          </p:spPr>
        </p:sp>
        <p:sp>
          <p:nvSpPr>
            <p:cNvPr name="TextBox 7" id="7"/>
            <p:cNvSpPr txBox="true"/>
            <p:nvPr/>
          </p:nvSpPr>
          <p:spPr>
            <a:xfrm>
              <a:off x="0" y="-28575"/>
              <a:ext cx="6461577" cy="19260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10800000">
            <a:off x="-318061" y="405727"/>
            <a:ext cx="18924122" cy="318843"/>
            <a:chOff x="0" y="0"/>
            <a:chExt cx="6361716" cy="107185"/>
          </a:xfrm>
        </p:grpSpPr>
        <p:sp>
          <p:nvSpPr>
            <p:cNvPr name="Freeform 9" id="9"/>
            <p:cNvSpPr/>
            <p:nvPr/>
          </p:nvSpPr>
          <p:spPr>
            <a:xfrm flipH="false" flipV="false" rot="0">
              <a:off x="0" y="0"/>
              <a:ext cx="6361716" cy="107185"/>
            </a:xfrm>
            <a:custGeom>
              <a:avLst/>
              <a:gdLst/>
              <a:ahLst/>
              <a:cxnLst/>
              <a:rect r="r" b="b" t="t" l="l"/>
              <a:pathLst>
                <a:path h="107185" w="6361716">
                  <a:moveTo>
                    <a:pt x="0" y="0"/>
                  </a:moveTo>
                  <a:lnTo>
                    <a:pt x="6361716" y="0"/>
                  </a:lnTo>
                  <a:lnTo>
                    <a:pt x="6361716" y="107185"/>
                  </a:lnTo>
                  <a:lnTo>
                    <a:pt x="0" y="107185"/>
                  </a:lnTo>
                  <a:close/>
                </a:path>
              </a:pathLst>
            </a:custGeom>
            <a:solidFill>
              <a:srgbClr val="FFFFFF"/>
            </a:solidFill>
          </p:spPr>
        </p:sp>
        <p:sp>
          <p:nvSpPr>
            <p:cNvPr name="TextBox 10" id="10"/>
            <p:cNvSpPr txBox="true"/>
            <p:nvPr/>
          </p:nvSpPr>
          <p:spPr>
            <a:xfrm>
              <a:off x="0" y="-28575"/>
              <a:ext cx="6361716" cy="13576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10800000">
            <a:off x="-384659" y="9968157"/>
            <a:ext cx="19221178" cy="586193"/>
            <a:chOff x="0" y="0"/>
            <a:chExt cx="6461577" cy="197060"/>
          </a:xfrm>
        </p:grpSpPr>
        <p:sp>
          <p:nvSpPr>
            <p:cNvPr name="Freeform 12" id="12"/>
            <p:cNvSpPr/>
            <p:nvPr/>
          </p:nvSpPr>
          <p:spPr>
            <a:xfrm flipH="false" flipV="false" rot="0">
              <a:off x="0" y="0"/>
              <a:ext cx="6461577" cy="197060"/>
            </a:xfrm>
            <a:custGeom>
              <a:avLst/>
              <a:gdLst/>
              <a:ahLst/>
              <a:cxnLst/>
              <a:rect r="r" b="b" t="t" l="l"/>
              <a:pathLst>
                <a:path h="197060" w="6461577">
                  <a:moveTo>
                    <a:pt x="0" y="0"/>
                  </a:moveTo>
                  <a:lnTo>
                    <a:pt x="6461577" y="0"/>
                  </a:lnTo>
                  <a:lnTo>
                    <a:pt x="6461577" y="197060"/>
                  </a:lnTo>
                  <a:lnTo>
                    <a:pt x="0" y="197060"/>
                  </a:lnTo>
                  <a:close/>
                </a:path>
              </a:pathLst>
            </a:custGeom>
            <a:solidFill>
              <a:srgbClr val="FFFFFF"/>
            </a:solidFill>
          </p:spPr>
        </p:sp>
        <p:sp>
          <p:nvSpPr>
            <p:cNvPr name="TextBox 13" id="13"/>
            <p:cNvSpPr txBox="true"/>
            <p:nvPr/>
          </p:nvSpPr>
          <p:spPr>
            <a:xfrm>
              <a:off x="0" y="-28575"/>
              <a:ext cx="6461577" cy="225635"/>
            </a:xfrm>
            <a:prstGeom prst="rect">
              <a:avLst/>
            </a:prstGeom>
          </p:spPr>
          <p:txBody>
            <a:bodyPr anchor="ctr" rtlCol="false" tIns="50800" lIns="50800" bIns="50800" rIns="50800"/>
            <a:lstStyle/>
            <a:p>
              <a:pPr algn="ctr">
                <a:lnSpc>
                  <a:spcPts val="2659"/>
                </a:lnSpc>
              </a:pPr>
            </a:p>
          </p:txBody>
        </p:sp>
      </p:grpSp>
      <p:sp>
        <p:nvSpPr>
          <p:cNvPr name="Freeform 14" id="14"/>
          <p:cNvSpPr/>
          <p:nvPr/>
        </p:nvSpPr>
        <p:spPr>
          <a:xfrm flipH="true" flipV="false" rot="0">
            <a:off x="390340" y="2341250"/>
            <a:ext cx="5144771" cy="7091790"/>
          </a:xfrm>
          <a:custGeom>
            <a:avLst/>
            <a:gdLst/>
            <a:ahLst/>
            <a:cxnLst/>
            <a:rect r="r" b="b" t="t" l="l"/>
            <a:pathLst>
              <a:path h="7091790" w="5144771">
                <a:moveTo>
                  <a:pt x="5144771" y="0"/>
                </a:moveTo>
                <a:lnTo>
                  <a:pt x="0" y="0"/>
                </a:lnTo>
                <a:lnTo>
                  <a:pt x="0" y="7091790"/>
                </a:lnTo>
                <a:lnTo>
                  <a:pt x="5144771" y="7091790"/>
                </a:lnTo>
                <a:lnTo>
                  <a:pt x="5144771"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5" id="15"/>
          <p:cNvSpPr/>
          <p:nvPr/>
        </p:nvSpPr>
        <p:spPr>
          <a:xfrm flipH="false" flipV="false" rot="0">
            <a:off x="5773236" y="2442704"/>
            <a:ext cx="12454002" cy="2864421"/>
          </a:xfrm>
          <a:custGeom>
            <a:avLst/>
            <a:gdLst/>
            <a:ahLst/>
            <a:cxnLst/>
            <a:rect r="r" b="b" t="t" l="l"/>
            <a:pathLst>
              <a:path h="2864421" w="12454002">
                <a:moveTo>
                  <a:pt x="0" y="0"/>
                </a:moveTo>
                <a:lnTo>
                  <a:pt x="12454002" y="0"/>
                </a:lnTo>
                <a:lnTo>
                  <a:pt x="12454002" y="2864420"/>
                </a:lnTo>
                <a:lnTo>
                  <a:pt x="0" y="286442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6" id="16"/>
          <p:cNvSpPr/>
          <p:nvPr/>
        </p:nvSpPr>
        <p:spPr>
          <a:xfrm flipH="false" flipV="false" rot="0">
            <a:off x="6419388" y="3386381"/>
            <a:ext cx="990683" cy="929440"/>
          </a:xfrm>
          <a:custGeom>
            <a:avLst/>
            <a:gdLst/>
            <a:ahLst/>
            <a:cxnLst/>
            <a:rect r="r" b="b" t="t" l="l"/>
            <a:pathLst>
              <a:path h="929440" w="990683">
                <a:moveTo>
                  <a:pt x="0" y="0"/>
                </a:moveTo>
                <a:lnTo>
                  <a:pt x="990682" y="0"/>
                </a:lnTo>
                <a:lnTo>
                  <a:pt x="990682" y="929440"/>
                </a:lnTo>
                <a:lnTo>
                  <a:pt x="0" y="92944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7" id="17"/>
          <p:cNvSpPr txBox="true"/>
          <p:nvPr/>
        </p:nvSpPr>
        <p:spPr>
          <a:xfrm rot="0">
            <a:off x="7410070" y="1150506"/>
            <a:ext cx="9544870" cy="939773"/>
          </a:xfrm>
          <a:prstGeom prst="rect">
            <a:avLst/>
          </a:prstGeom>
        </p:spPr>
        <p:txBody>
          <a:bodyPr anchor="t" rtlCol="false" tIns="0" lIns="0" bIns="0" rIns="0">
            <a:spAutoFit/>
          </a:bodyPr>
          <a:lstStyle/>
          <a:p>
            <a:pPr algn="ctr">
              <a:lnSpc>
                <a:spcPts val="6999"/>
              </a:lnSpc>
            </a:pPr>
            <a:r>
              <a:rPr lang="en-US" b="true" sz="6999">
                <a:solidFill>
                  <a:srgbClr val="022759"/>
                </a:solidFill>
                <a:latin typeface="Klein Condensed Heavy"/>
                <a:ea typeface="Klein Condensed Heavy"/>
                <a:cs typeface="Klein Condensed Heavy"/>
                <a:sym typeface="Klein Condensed Heavy"/>
              </a:rPr>
              <a:t>LIST OF REFERENCE  </a:t>
            </a:r>
          </a:p>
        </p:txBody>
      </p:sp>
      <p:sp>
        <p:nvSpPr>
          <p:cNvPr name="TextBox 18" id="18"/>
          <p:cNvSpPr txBox="true"/>
          <p:nvPr/>
        </p:nvSpPr>
        <p:spPr>
          <a:xfrm rot="0">
            <a:off x="7447058" y="3178745"/>
            <a:ext cx="9812242" cy="1392338"/>
          </a:xfrm>
          <a:prstGeom prst="rect">
            <a:avLst/>
          </a:prstGeom>
        </p:spPr>
        <p:txBody>
          <a:bodyPr anchor="t" rtlCol="false" tIns="0" lIns="0" bIns="0" rIns="0">
            <a:spAutoFit/>
          </a:bodyPr>
          <a:lstStyle/>
          <a:p>
            <a:pPr algn="just">
              <a:lnSpc>
                <a:spcPts val="2700"/>
              </a:lnSpc>
            </a:pPr>
            <a:r>
              <a:rPr lang="en-US" b="true" sz="2700">
                <a:solidFill>
                  <a:srgbClr val="022759"/>
                </a:solidFill>
                <a:latin typeface="Be Vietnam Ultra-Bold"/>
                <a:ea typeface="Be Vietnam Ultra-Bold"/>
                <a:cs typeface="Be Vietnam Ultra-Bold"/>
                <a:sym typeface="Be Vietnam Ultra-Bold"/>
              </a:rPr>
              <a:t>SPRM 2023, </a:t>
            </a:r>
            <a:r>
              <a:rPr lang="en-US" b="true" sz="2700" i="true">
                <a:solidFill>
                  <a:srgbClr val="022759"/>
                </a:solidFill>
                <a:latin typeface="Be Vietnam Ultra-Bold Italics"/>
                <a:ea typeface="Be Vietnam Ultra-Bold Italics"/>
                <a:cs typeface="Be Vietnam Ultra-Bold Italics"/>
                <a:sym typeface="Be Vietnam Ultra-Bold Italics"/>
              </a:rPr>
              <a:t>What are the offenses of bribery under the MACC Act</a:t>
            </a:r>
            <a:r>
              <a:rPr lang="en-US" b="true" sz="2700">
                <a:solidFill>
                  <a:srgbClr val="022759"/>
                </a:solidFill>
                <a:latin typeface="Be Vietnam Ultra-Bold"/>
                <a:ea typeface="Be Vietnam Ultra-Bold"/>
                <a:cs typeface="Be Vietnam Ultra-Bold"/>
                <a:sym typeface="Be Vietnam Ultra-Bold"/>
              </a:rPr>
              <a:t>, Malaysian Anti-Corruption Commission, viewed 5 May 2025, </a:t>
            </a:r>
            <a:r>
              <a:rPr lang="en-US" b="true" sz="2700" u="sng">
                <a:solidFill>
                  <a:srgbClr val="022759"/>
                </a:solidFill>
                <a:latin typeface="Be Vietnam Ultra-Bold"/>
                <a:ea typeface="Be Vietnam Ultra-Bold"/>
                <a:cs typeface="Be Vietnam Ultra-Bold"/>
                <a:sym typeface="Be Vietnam Ultra-Bold"/>
                <a:hlinkClick r:id="rId9" tooltip="https://www.sprm.gov.my/index.php?page_id=75&amp;articleid=481&amp;language=en"/>
              </a:rPr>
              <a:t>https://www.sprm.gov.my/index.php?page_id=75&amp;articleid=481&amp;language=en</a:t>
            </a:r>
            <a:r>
              <a:rPr lang="en-US" b="true" sz="2700">
                <a:solidFill>
                  <a:srgbClr val="022759"/>
                </a:solidFill>
                <a:latin typeface="Be Vietnam Ultra-Bold"/>
                <a:ea typeface="Be Vietnam Ultra-Bold"/>
                <a:cs typeface="Be Vietnam Ultra-Bold"/>
                <a:sym typeface="Be Vietnam Ultra-Bold"/>
              </a:rPr>
              <a:t>.</a:t>
            </a:r>
          </a:p>
        </p:txBody>
      </p:sp>
      <p:sp>
        <p:nvSpPr>
          <p:cNvPr name="Freeform 19" id="19"/>
          <p:cNvSpPr/>
          <p:nvPr/>
        </p:nvSpPr>
        <p:spPr>
          <a:xfrm flipH="false" flipV="false" rot="0">
            <a:off x="5833998" y="5611924"/>
            <a:ext cx="12454002" cy="2864421"/>
          </a:xfrm>
          <a:custGeom>
            <a:avLst/>
            <a:gdLst/>
            <a:ahLst/>
            <a:cxnLst/>
            <a:rect r="r" b="b" t="t" l="l"/>
            <a:pathLst>
              <a:path h="2864421" w="12454002">
                <a:moveTo>
                  <a:pt x="0" y="0"/>
                </a:moveTo>
                <a:lnTo>
                  <a:pt x="12454002" y="0"/>
                </a:lnTo>
                <a:lnTo>
                  <a:pt x="12454002" y="2864421"/>
                </a:lnTo>
                <a:lnTo>
                  <a:pt x="0" y="286442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0" id="20"/>
          <p:cNvSpPr/>
          <p:nvPr/>
        </p:nvSpPr>
        <p:spPr>
          <a:xfrm flipH="false" flipV="false" rot="0">
            <a:off x="6580281" y="6449971"/>
            <a:ext cx="990683" cy="929440"/>
          </a:xfrm>
          <a:custGeom>
            <a:avLst/>
            <a:gdLst/>
            <a:ahLst/>
            <a:cxnLst/>
            <a:rect r="r" b="b" t="t" l="l"/>
            <a:pathLst>
              <a:path h="929440" w="990683">
                <a:moveTo>
                  <a:pt x="0" y="0"/>
                </a:moveTo>
                <a:lnTo>
                  <a:pt x="990683" y="0"/>
                </a:lnTo>
                <a:lnTo>
                  <a:pt x="990683" y="929441"/>
                </a:lnTo>
                <a:lnTo>
                  <a:pt x="0" y="9294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1" id="21"/>
          <p:cNvSpPr txBox="true"/>
          <p:nvPr/>
        </p:nvSpPr>
        <p:spPr>
          <a:xfrm rot="0">
            <a:off x="7607952" y="6242335"/>
            <a:ext cx="8477790" cy="1392338"/>
          </a:xfrm>
          <a:prstGeom prst="rect">
            <a:avLst/>
          </a:prstGeom>
        </p:spPr>
        <p:txBody>
          <a:bodyPr anchor="t" rtlCol="false" tIns="0" lIns="0" bIns="0" rIns="0">
            <a:spAutoFit/>
          </a:bodyPr>
          <a:lstStyle/>
          <a:p>
            <a:pPr algn="just">
              <a:lnSpc>
                <a:spcPts val="2700"/>
              </a:lnSpc>
            </a:pPr>
            <a:r>
              <a:rPr lang="en-US" b="true" sz="2700">
                <a:solidFill>
                  <a:srgbClr val="022759"/>
                </a:solidFill>
                <a:latin typeface="Be Vietnam Ultra-Bold"/>
                <a:ea typeface="Be Vietnam Ultra-Bold"/>
                <a:cs typeface="Be Vietnam Ultra-Bold"/>
                <a:sym typeface="Be Vietnam Ultra-Bold"/>
              </a:rPr>
              <a:t>Global Anti-Bribery Guidance 2025, </a:t>
            </a:r>
            <a:r>
              <a:rPr lang="en-US" b="true" sz="2700" i="true">
                <a:solidFill>
                  <a:srgbClr val="022759"/>
                </a:solidFill>
                <a:latin typeface="Be Vietnam Ultra-Bold Italics"/>
                <a:ea typeface="Be Vietnam Ultra-Bold Italics"/>
                <a:cs typeface="Be Vietnam Ultra-Bold Italics"/>
                <a:sym typeface="Be Vietnam Ultra-Bold Italics"/>
              </a:rPr>
              <a:t>What bribery is</a:t>
            </a:r>
            <a:r>
              <a:rPr lang="en-US" b="true" sz="2700">
                <a:solidFill>
                  <a:srgbClr val="022759"/>
                </a:solidFill>
                <a:latin typeface="Be Vietnam Ultra-Bold"/>
                <a:ea typeface="Be Vietnam Ultra-Bold"/>
                <a:cs typeface="Be Vietnam Ultra-Bold"/>
                <a:sym typeface="Be Vietnam Ultra-Bold"/>
              </a:rPr>
              <a:t>, Anti-Bribery Guidance, viewed 4 May 2025, </a:t>
            </a:r>
            <a:r>
              <a:rPr lang="en-US" b="true" sz="2700" u="sng">
                <a:solidFill>
                  <a:srgbClr val="022759"/>
                </a:solidFill>
                <a:latin typeface="Be Vietnam Ultra-Bold"/>
                <a:ea typeface="Be Vietnam Ultra-Bold"/>
                <a:cs typeface="Be Vietnam Ultra-Bold"/>
                <a:sym typeface="Be Vietnam Ultra-Bold"/>
                <a:hlinkClick r:id="rId10" tooltip="https://www.antibriberyguidance.org/guidance/5-what-bribery/guidance"/>
              </a:rPr>
              <a:t>https://www.antibriberyguidance.org/guidance/5-what-bribery/guidance</a:t>
            </a:r>
            <a:r>
              <a:rPr lang="en-US" b="true" sz="2700">
                <a:solidFill>
                  <a:srgbClr val="022759"/>
                </a:solidFill>
                <a:latin typeface="Be Vietnam Ultra-Bold"/>
                <a:ea typeface="Be Vietnam Ultra-Bold"/>
                <a:cs typeface="Be Vietnam Ultra-Bold"/>
                <a:sym typeface="Be Vietnam Ultra-Bold"/>
              </a:rPr>
              <a:t>.</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C3CDFF"/>
        </a:solidFill>
      </p:bgPr>
    </p:bg>
    <p:spTree>
      <p:nvGrpSpPr>
        <p:cNvPr id="1" name=""/>
        <p:cNvGrpSpPr/>
        <p:nvPr/>
      </p:nvGrpSpPr>
      <p:grpSpPr>
        <a:xfrm>
          <a:off x="0" y="0"/>
          <a:ext cx="0" cy="0"/>
          <a:chOff x="0" y="0"/>
          <a:chExt cx="0" cy="0"/>
        </a:xfrm>
      </p:grpSpPr>
      <p:grpSp>
        <p:nvGrpSpPr>
          <p:cNvPr name="Group 2" id="2"/>
          <p:cNvGrpSpPr/>
          <p:nvPr/>
        </p:nvGrpSpPr>
        <p:grpSpPr>
          <a:xfrm rot="0">
            <a:off x="-615117" y="9258300"/>
            <a:ext cx="19221178" cy="1296051"/>
            <a:chOff x="0" y="0"/>
            <a:chExt cx="6461577" cy="435693"/>
          </a:xfrm>
        </p:grpSpPr>
        <p:sp>
          <p:nvSpPr>
            <p:cNvPr name="Freeform 3" id="3"/>
            <p:cNvSpPr/>
            <p:nvPr/>
          </p:nvSpPr>
          <p:spPr>
            <a:xfrm flipH="false" flipV="false" rot="0">
              <a:off x="0" y="0"/>
              <a:ext cx="6461577" cy="435693"/>
            </a:xfrm>
            <a:custGeom>
              <a:avLst/>
              <a:gdLst/>
              <a:ahLst/>
              <a:cxnLst/>
              <a:rect r="r" b="b" t="t" l="l"/>
              <a:pathLst>
                <a:path h="435693" w="6461577">
                  <a:moveTo>
                    <a:pt x="0" y="0"/>
                  </a:moveTo>
                  <a:lnTo>
                    <a:pt x="6461577" y="0"/>
                  </a:lnTo>
                  <a:lnTo>
                    <a:pt x="6461577" y="435693"/>
                  </a:lnTo>
                  <a:lnTo>
                    <a:pt x="0" y="435693"/>
                  </a:lnTo>
                  <a:close/>
                </a:path>
              </a:pathLst>
            </a:custGeom>
            <a:solidFill>
              <a:srgbClr val="022759"/>
            </a:solidFill>
          </p:spPr>
        </p:sp>
        <p:sp>
          <p:nvSpPr>
            <p:cNvPr name="TextBox 4" id="4"/>
            <p:cNvSpPr txBox="true"/>
            <p:nvPr/>
          </p:nvSpPr>
          <p:spPr>
            <a:xfrm>
              <a:off x="0" y="-28575"/>
              <a:ext cx="6461577" cy="464268"/>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10800000">
            <a:off x="-384659" y="-82213"/>
            <a:ext cx="19221178" cy="487940"/>
            <a:chOff x="0" y="0"/>
            <a:chExt cx="6461577" cy="164031"/>
          </a:xfrm>
        </p:grpSpPr>
        <p:sp>
          <p:nvSpPr>
            <p:cNvPr name="Freeform 6" id="6"/>
            <p:cNvSpPr/>
            <p:nvPr/>
          </p:nvSpPr>
          <p:spPr>
            <a:xfrm flipH="false" flipV="false" rot="0">
              <a:off x="0" y="0"/>
              <a:ext cx="6461577" cy="164031"/>
            </a:xfrm>
            <a:custGeom>
              <a:avLst/>
              <a:gdLst/>
              <a:ahLst/>
              <a:cxnLst/>
              <a:rect r="r" b="b" t="t" l="l"/>
              <a:pathLst>
                <a:path h="164031" w="6461577">
                  <a:moveTo>
                    <a:pt x="0" y="0"/>
                  </a:moveTo>
                  <a:lnTo>
                    <a:pt x="6461577" y="0"/>
                  </a:lnTo>
                  <a:lnTo>
                    <a:pt x="6461577" y="164031"/>
                  </a:lnTo>
                  <a:lnTo>
                    <a:pt x="0" y="164031"/>
                  </a:lnTo>
                  <a:close/>
                </a:path>
              </a:pathLst>
            </a:custGeom>
            <a:solidFill>
              <a:srgbClr val="D82222"/>
            </a:solidFill>
          </p:spPr>
        </p:sp>
        <p:sp>
          <p:nvSpPr>
            <p:cNvPr name="TextBox 7" id="7"/>
            <p:cNvSpPr txBox="true"/>
            <p:nvPr/>
          </p:nvSpPr>
          <p:spPr>
            <a:xfrm>
              <a:off x="0" y="-28575"/>
              <a:ext cx="6461577" cy="19260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10800000">
            <a:off x="-318061" y="405727"/>
            <a:ext cx="18924122" cy="318843"/>
            <a:chOff x="0" y="0"/>
            <a:chExt cx="6361716" cy="107185"/>
          </a:xfrm>
        </p:grpSpPr>
        <p:sp>
          <p:nvSpPr>
            <p:cNvPr name="Freeform 9" id="9"/>
            <p:cNvSpPr/>
            <p:nvPr/>
          </p:nvSpPr>
          <p:spPr>
            <a:xfrm flipH="false" flipV="false" rot="0">
              <a:off x="0" y="0"/>
              <a:ext cx="6361716" cy="107185"/>
            </a:xfrm>
            <a:custGeom>
              <a:avLst/>
              <a:gdLst/>
              <a:ahLst/>
              <a:cxnLst/>
              <a:rect r="r" b="b" t="t" l="l"/>
              <a:pathLst>
                <a:path h="107185" w="6361716">
                  <a:moveTo>
                    <a:pt x="0" y="0"/>
                  </a:moveTo>
                  <a:lnTo>
                    <a:pt x="6361716" y="0"/>
                  </a:lnTo>
                  <a:lnTo>
                    <a:pt x="6361716" y="107185"/>
                  </a:lnTo>
                  <a:lnTo>
                    <a:pt x="0" y="107185"/>
                  </a:lnTo>
                  <a:close/>
                </a:path>
              </a:pathLst>
            </a:custGeom>
            <a:solidFill>
              <a:srgbClr val="FFFFFF"/>
            </a:solidFill>
          </p:spPr>
        </p:sp>
        <p:sp>
          <p:nvSpPr>
            <p:cNvPr name="TextBox 10" id="10"/>
            <p:cNvSpPr txBox="true"/>
            <p:nvPr/>
          </p:nvSpPr>
          <p:spPr>
            <a:xfrm>
              <a:off x="0" y="-28575"/>
              <a:ext cx="6361716" cy="13576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10800000">
            <a:off x="-384659" y="9968157"/>
            <a:ext cx="19221178" cy="586193"/>
            <a:chOff x="0" y="0"/>
            <a:chExt cx="6461577" cy="197060"/>
          </a:xfrm>
        </p:grpSpPr>
        <p:sp>
          <p:nvSpPr>
            <p:cNvPr name="Freeform 12" id="12"/>
            <p:cNvSpPr/>
            <p:nvPr/>
          </p:nvSpPr>
          <p:spPr>
            <a:xfrm flipH="false" flipV="false" rot="0">
              <a:off x="0" y="0"/>
              <a:ext cx="6461577" cy="197060"/>
            </a:xfrm>
            <a:custGeom>
              <a:avLst/>
              <a:gdLst/>
              <a:ahLst/>
              <a:cxnLst/>
              <a:rect r="r" b="b" t="t" l="l"/>
              <a:pathLst>
                <a:path h="197060" w="6461577">
                  <a:moveTo>
                    <a:pt x="0" y="0"/>
                  </a:moveTo>
                  <a:lnTo>
                    <a:pt x="6461577" y="0"/>
                  </a:lnTo>
                  <a:lnTo>
                    <a:pt x="6461577" y="197060"/>
                  </a:lnTo>
                  <a:lnTo>
                    <a:pt x="0" y="197060"/>
                  </a:lnTo>
                  <a:close/>
                </a:path>
              </a:pathLst>
            </a:custGeom>
            <a:solidFill>
              <a:srgbClr val="FFFFFF"/>
            </a:solidFill>
          </p:spPr>
        </p:sp>
        <p:sp>
          <p:nvSpPr>
            <p:cNvPr name="TextBox 13" id="13"/>
            <p:cNvSpPr txBox="true"/>
            <p:nvPr/>
          </p:nvSpPr>
          <p:spPr>
            <a:xfrm>
              <a:off x="0" y="-28575"/>
              <a:ext cx="6461577" cy="225635"/>
            </a:xfrm>
            <a:prstGeom prst="rect">
              <a:avLst/>
            </a:prstGeom>
          </p:spPr>
          <p:txBody>
            <a:bodyPr anchor="ctr" rtlCol="false" tIns="50800" lIns="50800" bIns="50800" rIns="50800"/>
            <a:lstStyle/>
            <a:p>
              <a:pPr algn="ctr">
                <a:lnSpc>
                  <a:spcPts val="2659"/>
                </a:lnSpc>
              </a:pPr>
            </a:p>
          </p:txBody>
        </p:sp>
      </p:grpSp>
      <p:sp>
        <p:nvSpPr>
          <p:cNvPr name="Freeform 14" id="14"/>
          <p:cNvSpPr/>
          <p:nvPr/>
        </p:nvSpPr>
        <p:spPr>
          <a:xfrm flipH="false" flipV="false" rot="0">
            <a:off x="1028700" y="1551597"/>
            <a:ext cx="5516922" cy="7909566"/>
          </a:xfrm>
          <a:custGeom>
            <a:avLst/>
            <a:gdLst/>
            <a:ahLst/>
            <a:cxnLst/>
            <a:rect r="r" b="b" t="t" l="l"/>
            <a:pathLst>
              <a:path h="7909566" w="5516922">
                <a:moveTo>
                  <a:pt x="0" y="0"/>
                </a:moveTo>
                <a:lnTo>
                  <a:pt x="5516922" y="0"/>
                </a:lnTo>
                <a:lnTo>
                  <a:pt x="5516922" y="7909567"/>
                </a:lnTo>
                <a:lnTo>
                  <a:pt x="0" y="79095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5" id="15"/>
          <p:cNvGrpSpPr/>
          <p:nvPr/>
        </p:nvGrpSpPr>
        <p:grpSpPr>
          <a:xfrm rot="0">
            <a:off x="6740205" y="3922198"/>
            <a:ext cx="11217448" cy="2075517"/>
            <a:chOff x="0" y="0"/>
            <a:chExt cx="2466631" cy="456390"/>
          </a:xfrm>
        </p:grpSpPr>
        <p:sp>
          <p:nvSpPr>
            <p:cNvPr name="Freeform 16" id="16"/>
            <p:cNvSpPr/>
            <p:nvPr/>
          </p:nvSpPr>
          <p:spPr>
            <a:xfrm flipH="false" flipV="false" rot="0">
              <a:off x="0" y="0"/>
              <a:ext cx="2466631" cy="456390"/>
            </a:xfrm>
            <a:custGeom>
              <a:avLst/>
              <a:gdLst/>
              <a:ahLst/>
              <a:cxnLst/>
              <a:rect r="r" b="b" t="t" l="l"/>
              <a:pathLst>
                <a:path h="456390" w="2466631">
                  <a:moveTo>
                    <a:pt x="0" y="0"/>
                  </a:moveTo>
                  <a:lnTo>
                    <a:pt x="2466631" y="0"/>
                  </a:lnTo>
                  <a:lnTo>
                    <a:pt x="2466631" y="456390"/>
                  </a:lnTo>
                  <a:lnTo>
                    <a:pt x="0" y="456390"/>
                  </a:lnTo>
                  <a:close/>
                </a:path>
              </a:pathLst>
            </a:custGeom>
            <a:solidFill>
              <a:srgbClr val="022759"/>
            </a:solidFill>
          </p:spPr>
        </p:sp>
        <p:sp>
          <p:nvSpPr>
            <p:cNvPr name="TextBox 17" id="17"/>
            <p:cNvSpPr txBox="true"/>
            <p:nvPr/>
          </p:nvSpPr>
          <p:spPr>
            <a:xfrm>
              <a:off x="0" y="-28575"/>
              <a:ext cx="2466631" cy="484965"/>
            </a:xfrm>
            <a:prstGeom prst="rect">
              <a:avLst/>
            </a:prstGeom>
          </p:spPr>
          <p:txBody>
            <a:bodyPr anchor="ctr" rtlCol="false" tIns="60845" lIns="60845" bIns="60845" rIns="60845"/>
            <a:lstStyle/>
            <a:p>
              <a:pPr algn="ctr">
                <a:lnSpc>
                  <a:spcPts val="2659"/>
                </a:lnSpc>
              </a:pPr>
            </a:p>
          </p:txBody>
        </p:sp>
      </p:grpSp>
      <p:sp>
        <p:nvSpPr>
          <p:cNvPr name="TextBox 18" id="18"/>
          <p:cNvSpPr txBox="true"/>
          <p:nvPr/>
        </p:nvSpPr>
        <p:spPr>
          <a:xfrm rot="0">
            <a:off x="7003028" y="4226998"/>
            <a:ext cx="10954626" cy="2142282"/>
          </a:xfrm>
          <a:prstGeom prst="rect">
            <a:avLst/>
          </a:prstGeom>
        </p:spPr>
        <p:txBody>
          <a:bodyPr anchor="t" rtlCol="false" tIns="0" lIns="0" bIns="0" rIns="0">
            <a:spAutoFit/>
          </a:bodyPr>
          <a:lstStyle/>
          <a:p>
            <a:pPr algn="l">
              <a:lnSpc>
                <a:spcPts val="16089"/>
              </a:lnSpc>
            </a:pPr>
            <a:r>
              <a:rPr lang="en-US" sz="16089" b="true">
                <a:solidFill>
                  <a:srgbClr val="FFFFFF"/>
                </a:solidFill>
                <a:latin typeface="Klein Condensed Heavy"/>
                <a:ea typeface="Klein Condensed Heavy"/>
                <a:cs typeface="Klein Condensed Heavy"/>
                <a:sym typeface="Klein Condensed Heavy"/>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C3CDFF"/>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0" y="0"/>
            <a:ext cx="18288000" cy="10287000"/>
          </a:xfrm>
          <a:prstGeom prst="rect">
            <a:avLst/>
          </a:prstGeom>
        </p:spPr>
      </p:pic>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C3CDFF"/>
        </a:solidFill>
      </p:bgPr>
    </p:bg>
    <p:spTree>
      <p:nvGrpSpPr>
        <p:cNvPr id="1" name=""/>
        <p:cNvGrpSpPr/>
        <p:nvPr/>
      </p:nvGrpSpPr>
      <p:grpSpPr>
        <a:xfrm>
          <a:off x="0" y="0"/>
          <a:ext cx="0" cy="0"/>
          <a:chOff x="0" y="0"/>
          <a:chExt cx="0" cy="0"/>
        </a:xfrm>
      </p:grpSpPr>
      <p:grpSp>
        <p:nvGrpSpPr>
          <p:cNvPr name="Group 2" id="2"/>
          <p:cNvGrpSpPr/>
          <p:nvPr/>
        </p:nvGrpSpPr>
        <p:grpSpPr>
          <a:xfrm rot="0">
            <a:off x="-615117" y="9258300"/>
            <a:ext cx="19221178" cy="1296051"/>
            <a:chOff x="0" y="0"/>
            <a:chExt cx="6461577" cy="435693"/>
          </a:xfrm>
        </p:grpSpPr>
        <p:sp>
          <p:nvSpPr>
            <p:cNvPr name="Freeform 3" id="3"/>
            <p:cNvSpPr/>
            <p:nvPr/>
          </p:nvSpPr>
          <p:spPr>
            <a:xfrm flipH="false" flipV="false" rot="0">
              <a:off x="0" y="0"/>
              <a:ext cx="6461577" cy="435693"/>
            </a:xfrm>
            <a:custGeom>
              <a:avLst/>
              <a:gdLst/>
              <a:ahLst/>
              <a:cxnLst/>
              <a:rect r="r" b="b" t="t" l="l"/>
              <a:pathLst>
                <a:path h="435693" w="6461577">
                  <a:moveTo>
                    <a:pt x="0" y="0"/>
                  </a:moveTo>
                  <a:lnTo>
                    <a:pt x="6461577" y="0"/>
                  </a:lnTo>
                  <a:lnTo>
                    <a:pt x="6461577" y="435693"/>
                  </a:lnTo>
                  <a:lnTo>
                    <a:pt x="0" y="435693"/>
                  </a:lnTo>
                  <a:close/>
                </a:path>
              </a:pathLst>
            </a:custGeom>
            <a:solidFill>
              <a:srgbClr val="D82222"/>
            </a:solidFill>
          </p:spPr>
        </p:sp>
        <p:sp>
          <p:nvSpPr>
            <p:cNvPr name="TextBox 4" id="4"/>
            <p:cNvSpPr txBox="true"/>
            <p:nvPr/>
          </p:nvSpPr>
          <p:spPr>
            <a:xfrm>
              <a:off x="0" y="-28575"/>
              <a:ext cx="6461577" cy="464268"/>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10800000">
            <a:off x="-384659" y="-82213"/>
            <a:ext cx="19221178" cy="487940"/>
            <a:chOff x="0" y="0"/>
            <a:chExt cx="6461577" cy="164031"/>
          </a:xfrm>
        </p:grpSpPr>
        <p:sp>
          <p:nvSpPr>
            <p:cNvPr name="Freeform 6" id="6"/>
            <p:cNvSpPr/>
            <p:nvPr/>
          </p:nvSpPr>
          <p:spPr>
            <a:xfrm flipH="false" flipV="false" rot="0">
              <a:off x="0" y="0"/>
              <a:ext cx="6461577" cy="164031"/>
            </a:xfrm>
            <a:custGeom>
              <a:avLst/>
              <a:gdLst/>
              <a:ahLst/>
              <a:cxnLst/>
              <a:rect r="r" b="b" t="t" l="l"/>
              <a:pathLst>
                <a:path h="164031" w="6461577">
                  <a:moveTo>
                    <a:pt x="0" y="0"/>
                  </a:moveTo>
                  <a:lnTo>
                    <a:pt x="6461577" y="0"/>
                  </a:lnTo>
                  <a:lnTo>
                    <a:pt x="6461577" y="164031"/>
                  </a:lnTo>
                  <a:lnTo>
                    <a:pt x="0" y="164031"/>
                  </a:lnTo>
                  <a:close/>
                </a:path>
              </a:pathLst>
            </a:custGeom>
            <a:solidFill>
              <a:srgbClr val="022759"/>
            </a:solidFill>
          </p:spPr>
        </p:sp>
        <p:sp>
          <p:nvSpPr>
            <p:cNvPr name="TextBox 7" id="7"/>
            <p:cNvSpPr txBox="true"/>
            <p:nvPr/>
          </p:nvSpPr>
          <p:spPr>
            <a:xfrm>
              <a:off x="0" y="-28575"/>
              <a:ext cx="6461577" cy="19260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10800000">
            <a:off x="-318061" y="405727"/>
            <a:ext cx="18924122" cy="318843"/>
            <a:chOff x="0" y="0"/>
            <a:chExt cx="6361716" cy="107185"/>
          </a:xfrm>
        </p:grpSpPr>
        <p:sp>
          <p:nvSpPr>
            <p:cNvPr name="Freeform 9" id="9"/>
            <p:cNvSpPr/>
            <p:nvPr/>
          </p:nvSpPr>
          <p:spPr>
            <a:xfrm flipH="false" flipV="false" rot="0">
              <a:off x="0" y="0"/>
              <a:ext cx="6361716" cy="107185"/>
            </a:xfrm>
            <a:custGeom>
              <a:avLst/>
              <a:gdLst/>
              <a:ahLst/>
              <a:cxnLst/>
              <a:rect r="r" b="b" t="t" l="l"/>
              <a:pathLst>
                <a:path h="107185" w="6361716">
                  <a:moveTo>
                    <a:pt x="0" y="0"/>
                  </a:moveTo>
                  <a:lnTo>
                    <a:pt x="6361716" y="0"/>
                  </a:lnTo>
                  <a:lnTo>
                    <a:pt x="6361716" y="107185"/>
                  </a:lnTo>
                  <a:lnTo>
                    <a:pt x="0" y="107185"/>
                  </a:lnTo>
                  <a:close/>
                </a:path>
              </a:pathLst>
            </a:custGeom>
            <a:solidFill>
              <a:srgbClr val="FFFFFF"/>
            </a:solidFill>
          </p:spPr>
        </p:sp>
        <p:sp>
          <p:nvSpPr>
            <p:cNvPr name="TextBox 10" id="10"/>
            <p:cNvSpPr txBox="true"/>
            <p:nvPr/>
          </p:nvSpPr>
          <p:spPr>
            <a:xfrm>
              <a:off x="0" y="-28575"/>
              <a:ext cx="6361716" cy="13576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10800000">
            <a:off x="-318061" y="9968157"/>
            <a:ext cx="19154580" cy="616963"/>
            <a:chOff x="0" y="0"/>
            <a:chExt cx="6439189" cy="207404"/>
          </a:xfrm>
        </p:grpSpPr>
        <p:sp>
          <p:nvSpPr>
            <p:cNvPr name="Freeform 12" id="12"/>
            <p:cNvSpPr/>
            <p:nvPr/>
          </p:nvSpPr>
          <p:spPr>
            <a:xfrm flipH="false" flipV="false" rot="0">
              <a:off x="0" y="0"/>
              <a:ext cx="6439189" cy="207404"/>
            </a:xfrm>
            <a:custGeom>
              <a:avLst/>
              <a:gdLst/>
              <a:ahLst/>
              <a:cxnLst/>
              <a:rect r="r" b="b" t="t" l="l"/>
              <a:pathLst>
                <a:path h="207404" w="6439189">
                  <a:moveTo>
                    <a:pt x="0" y="0"/>
                  </a:moveTo>
                  <a:lnTo>
                    <a:pt x="6439189" y="0"/>
                  </a:lnTo>
                  <a:lnTo>
                    <a:pt x="6439189" y="207404"/>
                  </a:lnTo>
                  <a:lnTo>
                    <a:pt x="0" y="207404"/>
                  </a:lnTo>
                  <a:close/>
                </a:path>
              </a:pathLst>
            </a:custGeom>
            <a:solidFill>
              <a:srgbClr val="FFFFFF"/>
            </a:solidFill>
          </p:spPr>
        </p:sp>
        <p:sp>
          <p:nvSpPr>
            <p:cNvPr name="TextBox 13" id="13"/>
            <p:cNvSpPr txBox="true"/>
            <p:nvPr/>
          </p:nvSpPr>
          <p:spPr>
            <a:xfrm>
              <a:off x="0" y="-28575"/>
              <a:ext cx="6439189" cy="235979"/>
            </a:xfrm>
            <a:prstGeom prst="rect">
              <a:avLst/>
            </a:prstGeom>
          </p:spPr>
          <p:txBody>
            <a:bodyPr anchor="ctr" rtlCol="false" tIns="50800" lIns="50800" bIns="50800" rIns="50800"/>
            <a:lstStyle/>
            <a:p>
              <a:pPr algn="ctr">
                <a:lnSpc>
                  <a:spcPts val="2659"/>
                </a:lnSpc>
              </a:pPr>
            </a:p>
          </p:txBody>
        </p:sp>
      </p:grpSp>
      <p:sp>
        <p:nvSpPr>
          <p:cNvPr name="Freeform 14" id="14"/>
          <p:cNvSpPr/>
          <p:nvPr/>
        </p:nvSpPr>
        <p:spPr>
          <a:xfrm flipH="false" flipV="false" rot="0">
            <a:off x="12308747" y="3840901"/>
            <a:ext cx="5346072" cy="5748464"/>
          </a:xfrm>
          <a:custGeom>
            <a:avLst/>
            <a:gdLst/>
            <a:ahLst/>
            <a:cxnLst/>
            <a:rect r="r" b="b" t="t" l="l"/>
            <a:pathLst>
              <a:path h="5748464" w="5346072">
                <a:moveTo>
                  <a:pt x="0" y="0"/>
                </a:moveTo>
                <a:lnTo>
                  <a:pt x="5346072" y="0"/>
                </a:lnTo>
                <a:lnTo>
                  <a:pt x="5346072" y="5748464"/>
                </a:lnTo>
                <a:lnTo>
                  <a:pt x="0" y="574846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5" id="15"/>
          <p:cNvSpPr txBox="true"/>
          <p:nvPr/>
        </p:nvSpPr>
        <p:spPr>
          <a:xfrm rot="0">
            <a:off x="1028700" y="838200"/>
            <a:ext cx="16230600" cy="1635155"/>
          </a:xfrm>
          <a:prstGeom prst="rect">
            <a:avLst/>
          </a:prstGeom>
        </p:spPr>
        <p:txBody>
          <a:bodyPr anchor="t" rtlCol="false" tIns="0" lIns="0" bIns="0" rIns="0">
            <a:spAutoFit/>
          </a:bodyPr>
          <a:lstStyle/>
          <a:p>
            <a:pPr algn="ctr">
              <a:lnSpc>
                <a:spcPts val="13299"/>
              </a:lnSpc>
              <a:spcBef>
                <a:spcPct val="0"/>
              </a:spcBef>
            </a:pPr>
            <a:r>
              <a:rPr lang="en-US" b="true" sz="9499">
                <a:solidFill>
                  <a:srgbClr val="022759"/>
                </a:solidFill>
                <a:latin typeface="Klein Condensed Heavy"/>
                <a:ea typeface="Klein Condensed Heavy"/>
                <a:cs typeface="Klein Condensed Heavy"/>
                <a:sym typeface="Klein Condensed Heavy"/>
              </a:rPr>
              <a:t>WHAT IS BRIBERY </a:t>
            </a:r>
          </a:p>
        </p:txBody>
      </p:sp>
      <p:sp>
        <p:nvSpPr>
          <p:cNvPr name="TextBox 16" id="16"/>
          <p:cNvSpPr txBox="true"/>
          <p:nvPr/>
        </p:nvSpPr>
        <p:spPr>
          <a:xfrm rot="0">
            <a:off x="484716" y="2863880"/>
            <a:ext cx="11667743" cy="6132800"/>
          </a:xfrm>
          <a:prstGeom prst="rect">
            <a:avLst/>
          </a:prstGeom>
        </p:spPr>
        <p:txBody>
          <a:bodyPr anchor="t" rtlCol="false" tIns="0" lIns="0" bIns="0" rIns="0">
            <a:spAutoFit/>
          </a:bodyPr>
          <a:lstStyle/>
          <a:p>
            <a:pPr algn="l" marL="1041461" indent="-520731" lvl="1">
              <a:lnSpc>
                <a:spcPts val="4823"/>
              </a:lnSpc>
              <a:buFont typeface="Arial"/>
              <a:buChar char="•"/>
            </a:pPr>
            <a:r>
              <a:rPr lang="en-US" sz="4823">
                <a:solidFill>
                  <a:srgbClr val="022759"/>
                </a:solidFill>
                <a:latin typeface="Klein Condensed"/>
                <a:ea typeface="Klein Condensed"/>
                <a:cs typeface="Klein Condensed"/>
                <a:sym typeface="Klein Condensed"/>
              </a:rPr>
              <a:t>Act of illegal and unethical.</a:t>
            </a:r>
          </a:p>
          <a:p>
            <a:pPr algn="l">
              <a:lnSpc>
                <a:spcPts val="4823"/>
              </a:lnSpc>
            </a:pPr>
          </a:p>
          <a:p>
            <a:pPr algn="l" marL="1041461" indent="-520731" lvl="1">
              <a:lnSpc>
                <a:spcPts val="4823"/>
              </a:lnSpc>
              <a:buFont typeface="Arial"/>
              <a:buChar char="•"/>
            </a:pPr>
            <a:r>
              <a:rPr lang="en-US" sz="4823">
                <a:solidFill>
                  <a:srgbClr val="022759"/>
                </a:solidFill>
                <a:latin typeface="Klein Condensed"/>
                <a:ea typeface="Klein Condensed"/>
                <a:cs typeface="Klein Condensed"/>
                <a:sym typeface="Klein Condensed"/>
              </a:rPr>
              <a:t>Most</a:t>
            </a:r>
            <a:r>
              <a:rPr lang="en-US" b="true" sz="4823">
                <a:solidFill>
                  <a:srgbClr val="022759"/>
                </a:solidFill>
                <a:latin typeface="Klein Condensed Bold"/>
                <a:ea typeface="Klein Condensed Bold"/>
                <a:cs typeface="Klein Condensed Bold"/>
                <a:sym typeface="Klein Condensed Bold"/>
              </a:rPr>
              <a:t> pervasive</a:t>
            </a:r>
            <a:r>
              <a:rPr lang="en-US" sz="4823">
                <a:solidFill>
                  <a:srgbClr val="022759"/>
                </a:solidFill>
                <a:latin typeface="Klein Condensed"/>
                <a:ea typeface="Klein Condensed"/>
                <a:cs typeface="Klein Condensed"/>
                <a:sym typeface="Klein Condensed"/>
              </a:rPr>
              <a:t> and </a:t>
            </a:r>
            <a:r>
              <a:rPr lang="en-US" b="true" sz="4823">
                <a:solidFill>
                  <a:srgbClr val="022759"/>
                </a:solidFill>
                <a:latin typeface="Klein Condensed Bold"/>
                <a:ea typeface="Klein Condensed Bold"/>
                <a:cs typeface="Klein Condensed Bold"/>
                <a:sym typeface="Klein Condensed Bold"/>
              </a:rPr>
              <a:t>corrosive</a:t>
            </a:r>
            <a:r>
              <a:rPr lang="en-US" sz="4823">
                <a:solidFill>
                  <a:srgbClr val="022759"/>
                </a:solidFill>
                <a:latin typeface="Klein Condensed"/>
                <a:ea typeface="Klein Condensed"/>
                <a:cs typeface="Klein Condensed"/>
                <a:sym typeface="Klein Condensed"/>
              </a:rPr>
              <a:t> forms of corruption.</a:t>
            </a:r>
          </a:p>
          <a:p>
            <a:pPr algn="l">
              <a:lnSpc>
                <a:spcPts val="4823"/>
              </a:lnSpc>
            </a:pPr>
          </a:p>
          <a:p>
            <a:pPr algn="l" marL="1041461" indent="-520731" lvl="1">
              <a:lnSpc>
                <a:spcPts val="4823"/>
              </a:lnSpc>
              <a:buFont typeface="Arial"/>
              <a:buChar char="•"/>
            </a:pPr>
            <a:r>
              <a:rPr lang="en-US" sz="4823">
                <a:solidFill>
                  <a:srgbClr val="022759"/>
                </a:solidFill>
                <a:latin typeface="Klein Condensed"/>
                <a:ea typeface="Klein Condensed"/>
                <a:cs typeface="Klein Condensed"/>
                <a:sym typeface="Klein Condensed"/>
              </a:rPr>
              <a:t>The act of </a:t>
            </a:r>
            <a:r>
              <a:rPr lang="en-US" b="true" sz="4823">
                <a:solidFill>
                  <a:srgbClr val="022759"/>
                </a:solidFill>
                <a:latin typeface="Klein Condensed Bold"/>
                <a:ea typeface="Klein Condensed Bold"/>
                <a:cs typeface="Klein Condensed Bold"/>
                <a:sym typeface="Klein Condensed Bold"/>
              </a:rPr>
              <a:t>giving something of value</a:t>
            </a:r>
            <a:r>
              <a:rPr lang="en-US" sz="4823">
                <a:solidFill>
                  <a:srgbClr val="022759"/>
                </a:solidFill>
                <a:latin typeface="Klein Condensed"/>
                <a:ea typeface="Klein Condensed"/>
                <a:cs typeface="Klein Condensed"/>
                <a:sym typeface="Klein Condensed"/>
              </a:rPr>
              <a:t> to </a:t>
            </a:r>
            <a:r>
              <a:rPr lang="en-US" b="true" sz="4823">
                <a:solidFill>
                  <a:srgbClr val="022759"/>
                </a:solidFill>
                <a:latin typeface="Klein Condensed Bold"/>
                <a:ea typeface="Klein Condensed Bold"/>
                <a:cs typeface="Klein Condensed Bold"/>
                <a:sym typeface="Klein Condensed Bold"/>
              </a:rPr>
              <a:t>influence</a:t>
            </a:r>
            <a:r>
              <a:rPr lang="en-US" sz="4823">
                <a:solidFill>
                  <a:srgbClr val="022759"/>
                </a:solidFill>
                <a:latin typeface="Klein Condensed"/>
                <a:ea typeface="Klein Condensed"/>
                <a:cs typeface="Klein Condensed"/>
                <a:sym typeface="Klein Condensed"/>
              </a:rPr>
              <a:t> the actions.</a:t>
            </a:r>
          </a:p>
          <a:p>
            <a:pPr algn="l">
              <a:lnSpc>
                <a:spcPts val="4823"/>
              </a:lnSpc>
            </a:pPr>
          </a:p>
          <a:p>
            <a:pPr algn="l" marL="1041461" indent="-520731" lvl="1">
              <a:lnSpc>
                <a:spcPts val="4823"/>
              </a:lnSpc>
              <a:buFont typeface="Arial"/>
              <a:buChar char="•"/>
            </a:pPr>
            <a:r>
              <a:rPr lang="en-US" sz="4823">
                <a:solidFill>
                  <a:srgbClr val="022759"/>
                </a:solidFill>
                <a:latin typeface="Klein Condensed"/>
                <a:ea typeface="Klein Condensed"/>
                <a:cs typeface="Klein Condensed"/>
                <a:sym typeface="Klein Condensed"/>
              </a:rPr>
              <a:t>Undermines </a:t>
            </a:r>
            <a:r>
              <a:rPr lang="en-US" b="true" sz="4823">
                <a:solidFill>
                  <a:srgbClr val="022759"/>
                </a:solidFill>
                <a:latin typeface="Klein Condensed Bold"/>
                <a:ea typeface="Klein Condensed Bold"/>
                <a:cs typeface="Klein Condensed Bold"/>
                <a:sym typeface="Klein Condensed Bold"/>
              </a:rPr>
              <a:t>fairness, transparency</a:t>
            </a:r>
            <a:r>
              <a:rPr lang="en-US" sz="4823">
                <a:solidFill>
                  <a:srgbClr val="022759"/>
                </a:solidFill>
                <a:latin typeface="Klein Condensed"/>
                <a:ea typeface="Klein Condensed"/>
                <a:cs typeface="Klein Condensed"/>
                <a:sym typeface="Klein Condensed"/>
              </a:rPr>
              <a:t>, and </a:t>
            </a:r>
            <a:r>
              <a:rPr lang="en-US" b="true" sz="4823">
                <a:solidFill>
                  <a:srgbClr val="022759"/>
                </a:solidFill>
                <a:latin typeface="Klein Condensed Bold"/>
                <a:ea typeface="Klein Condensed Bold"/>
                <a:cs typeface="Klein Condensed Bold"/>
                <a:sym typeface="Klein Condensed Bold"/>
              </a:rPr>
              <a:t>trust</a:t>
            </a:r>
            <a:r>
              <a:rPr lang="en-US" sz="4823">
                <a:solidFill>
                  <a:srgbClr val="022759"/>
                </a:solidFill>
                <a:latin typeface="Klein Condensed"/>
                <a:ea typeface="Klein Condensed"/>
                <a:cs typeface="Klein Condensed"/>
                <a:sym typeface="Klein Condensed"/>
              </a:rPr>
              <a:t> in institutions.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C3CDFF"/>
        </a:solidFill>
      </p:bgPr>
    </p:bg>
    <p:spTree>
      <p:nvGrpSpPr>
        <p:cNvPr id="1" name=""/>
        <p:cNvGrpSpPr/>
        <p:nvPr/>
      </p:nvGrpSpPr>
      <p:grpSpPr>
        <a:xfrm>
          <a:off x="0" y="0"/>
          <a:ext cx="0" cy="0"/>
          <a:chOff x="0" y="0"/>
          <a:chExt cx="0" cy="0"/>
        </a:xfrm>
      </p:grpSpPr>
      <p:grpSp>
        <p:nvGrpSpPr>
          <p:cNvPr name="Group 2" id="2"/>
          <p:cNvGrpSpPr/>
          <p:nvPr/>
        </p:nvGrpSpPr>
        <p:grpSpPr>
          <a:xfrm rot="0">
            <a:off x="-615117" y="9258300"/>
            <a:ext cx="19221178" cy="1296051"/>
            <a:chOff x="0" y="0"/>
            <a:chExt cx="6461577" cy="435693"/>
          </a:xfrm>
        </p:grpSpPr>
        <p:sp>
          <p:nvSpPr>
            <p:cNvPr name="Freeform 3" id="3"/>
            <p:cNvSpPr/>
            <p:nvPr/>
          </p:nvSpPr>
          <p:spPr>
            <a:xfrm flipH="false" flipV="false" rot="0">
              <a:off x="0" y="0"/>
              <a:ext cx="6461577" cy="435693"/>
            </a:xfrm>
            <a:custGeom>
              <a:avLst/>
              <a:gdLst/>
              <a:ahLst/>
              <a:cxnLst/>
              <a:rect r="r" b="b" t="t" l="l"/>
              <a:pathLst>
                <a:path h="435693" w="6461577">
                  <a:moveTo>
                    <a:pt x="0" y="0"/>
                  </a:moveTo>
                  <a:lnTo>
                    <a:pt x="6461577" y="0"/>
                  </a:lnTo>
                  <a:lnTo>
                    <a:pt x="6461577" y="435693"/>
                  </a:lnTo>
                  <a:lnTo>
                    <a:pt x="0" y="435693"/>
                  </a:lnTo>
                  <a:close/>
                </a:path>
              </a:pathLst>
            </a:custGeom>
            <a:solidFill>
              <a:srgbClr val="022759"/>
            </a:solidFill>
          </p:spPr>
        </p:sp>
        <p:sp>
          <p:nvSpPr>
            <p:cNvPr name="TextBox 4" id="4"/>
            <p:cNvSpPr txBox="true"/>
            <p:nvPr/>
          </p:nvSpPr>
          <p:spPr>
            <a:xfrm>
              <a:off x="0" y="-47625"/>
              <a:ext cx="6461577" cy="483318"/>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10800000">
            <a:off x="-384659" y="-82213"/>
            <a:ext cx="19221178" cy="487940"/>
            <a:chOff x="0" y="0"/>
            <a:chExt cx="6461577" cy="164031"/>
          </a:xfrm>
        </p:grpSpPr>
        <p:sp>
          <p:nvSpPr>
            <p:cNvPr name="Freeform 6" id="6"/>
            <p:cNvSpPr/>
            <p:nvPr/>
          </p:nvSpPr>
          <p:spPr>
            <a:xfrm flipH="false" flipV="false" rot="0">
              <a:off x="0" y="0"/>
              <a:ext cx="6461577" cy="164031"/>
            </a:xfrm>
            <a:custGeom>
              <a:avLst/>
              <a:gdLst/>
              <a:ahLst/>
              <a:cxnLst/>
              <a:rect r="r" b="b" t="t" l="l"/>
              <a:pathLst>
                <a:path h="164031" w="6461577">
                  <a:moveTo>
                    <a:pt x="0" y="0"/>
                  </a:moveTo>
                  <a:lnTo>
                    <a:pt x="6461577" y="0"/>
                  </a:lnTo>
                  <a:lnTo>
                    <a:pt x="6461577" y="164031"/>
                  </a:lnTo>
                  <a:lnTo>
                    <a:pt x="0" y="164031"/>
                  </a:lnTo>
                  <a:close/>
                </a:path>
              </a:pathLst>
            </a:custGeom>
            <a:solidFill>
              <a:srgbClr val="D82222"/>
            </a:solidFill>
          </p:spPr>
        </p:sp>
        <p:sp>
          <p:nvSpPr>
            <p:cNvPr name="TextBox 7" id="7"/>
            <p:cNvSpPr txBox="true"/>
            <p:nvPr/>
          </p:nvSpPr>
          <p:spPr>
            <a:xfrm>
              <a:off x="0" y="-47625"/>
              <a:ext cx="6461577" cy="21165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10800000">
            <a:off x="-318061" y="296919"/>
            <a:ext cx="18924122" cy="318843"/>
            <a:chOff x="0" y="0"/>
            <a:chExt cx="6361716" cy="107185"/>
          </a:xfrm>
        </p:grpSpPr>
        <p:sp>
          <p:nvSpPr>
            <p:cNvPr name="Freeform 9" id="9"/>
            <p:cNvSpPr/>
            <p:nvPr/>
          </p:nvSpPr>
          <p:spPr>
            <a:xfrm flipH="false" flipV="false" rot="0">
              <a:off x="0" y="0"/>
              <a:ext cx="6361716" cy="107185"/>
            </a:xfrm>
            <a:custGeom>
              <a:avLst/>
              <a:gdLst/>
              <a:ahLst/>
              <a:cxnLst/>
              <a:rect r="r" b="b" t="t" l="l"/>
              <a:pathLst>
                <a:path h="107185" w="6361716">
                  <a:moveTo>
                    <a:pt x="0" y="0"/>
                  </a:moveTo>
                  <a:lnTo>
                    <a:pt x="6361716" y="0"/>
                  </a:lnTo>
                  <a:lnTo>
                    <a:pt x="6361716" y="107185"/>
                  </a:lnTo>
                  <a:lnTo>
                    <a:pt x="0" y="107185"/>
                  </a:lnTo>
                  <a:close/>
                </a:path>
              </a:pathLst>
            </a:custGeom>
            <a:solidFill>
              <a:srgbClr val="FFFFFF"/>
            </a:solidFill>
          </p:spPr>
        </p:sp>
        <p:sp>
          <p:nvSpPr>
            <p:cNvPr name="TextBox 10" id="10"/>
            <p:cNvSpPr txBox="true"/>
            <p:nvPr/>
          </p:nvSpPr>
          <p:spPr>
            <a:xfrm>
              <a:off x="0" y="-47625"/>
              <a:ext cx="6361716" cy="15481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10800000">
            <a:off x="-384659" y="9968157"/>
            <a:ext cx="19221178" cy="586193"/>
            <a:chOff x="0" y="0"/>
            <a:chExt cx="6461577" cy="197060"/>
          </a:xfrm>
        </p:grpSpPr>
        <p:sp>
          <p:nvSpPr>
            <p:cNvPr name="Freeform 12" id="12"/>
            <p:cNvSpPr/>
            <p:nvPr/>
          </p:nvSpPr>
          <p:spPr>
            <a:xfrm flipH="false" flipV="false" rot="0">
              <a:off x="0" y="0"/>
              <a:ext cx="6461577" cy="197060"/>
            </a:xfrm>
            <a:custGeom>
              <a:avLst/>
              <a:gdLst/>
              <a:ahLst/>
              <a:cxnLst/>
              <a:rect r="r" b="b" t="t" l="l"/>
              <a:pathLst>
                <a:path h="197060" w="6461577">
                  <a:moveTo>
                    <a:pt x="0" y="0"/>
                  </a:moveTo>
                  <a:lnTo>
                    <a:pt x="6461577" y="0"/>
                  </a:lnTo>
                  <a:lnTo>
                    <a:pt x="6461577" y="197060"/>
                  </a:lnTo>
                  <a:lnTo>
                    <a:pt x="0" y="197060"/>
                  </a:lnTo>
                  <a:close/>
                </a:path>
              </a:pathLst>
            </a:custGeom>
            <a:solidFill>
              <a:srgbClr val="FFFFFF"/>
            </a:solidFill>
          </p:spPr>
        </p:sp>
        <p:sp>
          <p:nvSpPr>
            <p:cNvPr name="TextBox 13" id="13"/>
            <p:cNvSpPr txBox="true"/>
            <p:nvPr/>
          </p:nvSpPr>
          <p:spPr>
            <a:xfrm>
              <a:off x="0" y="-47625"/>
              <a:ext cx="6461577" cy="244685"/>
            </a:xfrm>
            <a:prstGeom prst="rect">
              <a:avLst/>
            </a:prstGeom>
          </p:spPr>
          <p:txBody>
            <a:bodyPr anchor="ctr" rtlCol="false" tIns="50800" lIns="50800" bIns="50800" rIns="50800"/>
            <a:lstStyle/>
            <a:p>
              <a:pPr algn="ctr">
                <a:lnSpc>
                  <a:spcPts val="2659"/>
                </a:lnSpc>
              </a:pPr>
            </a:p>
          </p:txBody>
        </p:sp>
      </p:grpSp>
      <p:sp>
        <p:nvSpPr>
          <p:cNvPr name="Freeform 14" id="14"/>
          <p:cNvSpPr/>
          <p:nvPr/>
        </p:nvSpPr>
        <p:spPr>
          <a:xfrm flipH="false" flipV="false" rot="0">
            <a:off x="12051172" y="1659094"/>
            <a:ext cx="6068361" cy="3921678"/>
          </a:xfrm>
          <a:custGeom>
            <a:avLst/>
            <a:gdLst/>
            <a:ahLst/>
            <a:cxnLst/>
            <a:rect r="r" b="b" t="t" l="l"/>
            <a:pathLst>
              <a:path h="3921678" w="6068361">
                <a:moveTo>
                  <a:pt x="0" y="0"/>
                </a:moveTo>
                <a:lnTo>
                  <a:pt x="6068361" y="0"/>
                </a:lnTo>
                <a:lnTo>
                  <a:pt x="6068361" y="3921678"/>
                </a:lnTo>
                <a:lnTo>
                  <a:pt x="0" y="3921678"/>
                </a:lnTo>
                <a:lnTo>
                  <a:pt x="0" y="0"/>
                </a:lnTo>
                <a:close/>
              </a:path>
            </a:pathLst>
          </a:custGeom>
          <a:blipFill>
            <a:blip r:embed="rId2"/>
            <a:stretch>
              <a:fillRect l="0" t="0" r="0" b="0"/>
            </a:stretch>
          </a:blipFill>
        </p:spPr>
      </p:sp>
      <p:sp>
        <p:nvSpPr>
          <p:cNvPr name="Freeform 15" id="15"/>
          <p:cNvSpPr/>
          <p:nvPr/>
        </p:nvSpPr>
        <p:spPr>
          <a:xfrm flipH="false" flipV="false" rot="0">
            <a:off x="379357" y="5276770"/>
            <a:ext cx="5705624" cy="3876264"/>
          </a:xfrm>
          <a:custGeom>
            <a:avLst/>
            <a:gdLst/>
            <a:ahLst/>
            <a:cxnLst/>
            <a:rect r="r" b="b" t="t" l="l"/>
            <a:pathLst>
              <a:path h="3876264" w="5705624">
                <a:moveTo>
                  <a:pt x="0" y="0"/>
                </a:moveTo>
                <a:lnTo>
                  <a:pt x="5705624" y="0"/>
                </a:lnTo>
                <a:lnTo>
                  <a:pt x="5705624" y="3876265"/>
                </a:lnTo>
                <a:lnTo>
                  <a:pt x="0" y="3876265"/>
                </a:lnTo>
                <a:lnTo>
                  <a:pt x="0" y="0"/>
                </a:lnTo>
                <a:close/>
              </a:path>
            </a:pathLst>
          </a:custGeom>
          <a:blipFill>
            <a:blip r:embed="rId3"/>
            <a:stretch>
              <a:fillRect l="-34004" t="0" r="-13285" b="0"/>
            </a:stretch>
          </a:blipFill>
        </p:spPr>
      </p:sp>
      <p:sp>
        <p:nvSpPr>
          <p:cNvPr name="TextBox 16" id="16"/>
          <p:cNvSpPr txBox="true"/>
          <p:nvPr/>
        </p:nvSpPr>
        <p:spPr>
          <a:xfrm rot="0">
            <a:off x="880172" y="825311"/>
            <a:ext cx="16230600" cy="833782"/>
          </a:xfrm>
          <a:prstGeom prst="rect">
            <a:avLst/>
          </a:prstGeom>
        </p:spPr>
        <p:txBody>
          <a:bodyPr anchor="t" rtlCol="false" tIns="0" lIns="0" bIns="0" rIns="0">
            <a:spAutoFit/>
          </a:bodyPr>
          <a:lstStyle/>
          <a:p>
            <a:pPr algn="ctr">
              <a:lnSpc>
                <a:spcPts val="6200"/>
              </a:lnSpc>
            </a:pPr>
            <a:r>
              <a:rPr lang="en-US" b="true" sz="6200">
                <a:solidFill>
                  <a:srgbClr val="022759"/>
                </a:solidFill>
                <a:latin typeface="Klein Condensed Heavy"/>
                <a:ea typeface="Klein Condensed Heavy"/>
                <a:cs typeface="Klein Condensed Heavy"/>
                <a:sym typeface="Klein Condensed Heavy"/>
              </a:rPr>
              <a:t>VIDEO BREAKDOWN  </a:t>
            </a:r>
          </a:p>
        </p:txBody>
      </p:sp>
      <p:sp>
        <p:nvSpPr>
          <p:cNvPr name="TextBox 17" id="17"/>
          <p:cNvSpPr txBox="true"/>
          <p:nvPr/>
        </p:nvSpPr>
        <p:spPr>
          <a:xfrm rot="0">
            <a:off x="310918" y="2002446"/>
            <a:ext cx="11548126" cy="3026940"/>
          </a:xfrm>
          <a:prstGeom prst="rect">
            <a:avLst/>
          </a:prstGeom>
        </p:spPr>
        <p:txBody>
          <a:bodyPr anchor="t" rtlCol="false" tIns="0" lIns="0" bIns="0" rIns="0">
            <a:spAutoFit/>
          </a:bodyPr>
          <a:lstStyle/>
          <a:p>
            <a:pPr algn="l">
              <a:lnSpc>
                <a:spcPts val="5733"/>
              </a:lnSpc>
            </a:pPr>
            <a:r>
              <a:rPr lang="en-US" sz="4095" b="true">
                <a:solidFill>
                  <a:srgbClr val="022759"/>
                </a:solidFill>
                <a:latin typeface="Klein Condensed Bold"/>
                <a:ea typeface="Klein Condensed Bold"/>
                <a:cs typeface="Klein Condensed Bold"/>
                <a:sym typeface="Klein Condensed Bold"/>
              </a:rPr>
              <a:t>Bribery Attempt (Briber)</a:t>
            </a:r>
          </a:p>
          <a:p>
            <a:pPr algn="l" marL="702137" indent="-351069" lvl="1">
              <a:lnSpc>
                <a:spcPts val="4552"/>
              </a:lnSpc>
              <a:buFont typeface="Arial"/>
              <a:buChar char="•"/>
            </a:pPr>
            <a:r>
              <a:rPr lang="en-US" b="true" sz="3252">
                <a:solidFill>
                  <a:srgbClr val="022759"/>
                </a:solidFill>
                <a:latin typeface="Klein Condensed Bold"/>
                <a:ea typeface="Klein Condensed Bold"/>
                <a:cs typeface="Klein Condensed Bold"/>
                <a:sym typeface="Klein Condensed Bold"/>
              </a:rPr>
              <a:t>Off</a:t>
            </a:r>
            <a:r>
              <a:rPr lang="en-US" b="true" sz="3252">
                <a:solidFill>
                  <a:srgbClr val="022759"/>
                </a:solidFill>
                <a:latin typeface="Klein Condensed Bold"/>
                <a:ea typeface="Klein Condensed Bold"/>
                <a:cs typeface="Klein Condensed Bold"/>
                <a:sym typeface="Klein Condensed Bold"/>
              </a:rPr>
              <a:t>ered cash</a:t>
            </a:r>
            <a:r>
              <a:rPr lang="en-US" sz="3252">
                <a:solidFill>
                  <a:srgbClr val="022759"/>
                </a:solidFill>
                <a:latin typeface="Klein Condensed"/>
                <a:ea typeface="Klein Condensed"/>
                <a:cs typeface="Klein Condensed"/>
                <a:sym typeface="Klein Condensed"/>
              </a:rPr>
              <a:t> to the police officer.</a:t>
            </a:r>
          </a:p>
          <a:p>
            <a:pPr algn="l" marL="702137" indent="-351069" lvl="1">
              <a:lnSpc>
                <a:spcPts val="4552"/>
              </a:lnSpc>
              <a:buFont typeface="Arial"/>
              <a:buChar char="•"/>
            </a:pPr>
            <a:r>
              <a:rPr lang="en-US" sz="3252">
                <a:solidFill>
                  <a:srgbClr val="022759"/>
                </a:solidFill>
                <a:latin typeface="Klein Condensed"/>
                <a:ea typeface="Klein Condensed"/>
                <a:cs typeface="Klein Condensed"/>
                <a:sym typeface="Klein Condensed"/>
              </a:rPr>
              <a:t>Attempted to influence the officer’s decision to </a:t>
            </a:r>
            <a:r>
              <a:rPr lang="en-US" b="true" sz="3252">
                <a:solidFill>
                  <a:srgbClr val="022759"/>
                </a:solidFill>
                <a:latin typeface="Klein Condensed Bold"/>
                <a:ea typeface="Klein Condensed Bold"/>
                <a:cs typeface="Klein Condensed Bold"/>
                <a:sym typeface="Klein Condensed Bold"/>
              </a:rPr>
              <a:t>avoid legal consequences.</a:t>
            </a:r>
          </a:p>
          <a:p>
            <a:pPr algn="l" marL="702137" indent="-351069" lvl="1">
              <a:lnSpc>
                <a:spcPts val="4552"/>
              </a:lnSpc>
              <a:buFont typeface="Arial"/>
              <a:buChar char="•"/>
            </a:pPr>
            <a:r>
              <a:rPr lang="en-US" sz="3252">
                <a:solidFill>
                  <a:srgbClr val="022759"/>
                </a:solidFill>
                <a:latin typeface="Klein Condensed"/>
                <a:ea typeface="Klein Condensed"/>
                <a:cs typeface="Klein Condensed"/>
                <a:sym typeface="Klein Condensed"/>
              </a:rPr>
              <a:t>Expected to be </a:t>
            </a:r>
            <a:r>
              <a:rPr lang="en-US" b="true" sz="3252">
                <a:solidFill>
                  <a:srgbClr val="022759"/>
                </a:solidFill>
                <a:latin typeface="Klein Condensed Bold"/>
                <a:ea typeface="Klein Condensed Bold"/>
                <a:cs typeface="Klein Condensed Bold"/>
                <a:sym typeface="Klein Condensed Bold"/>
              </a:rPr>
              <a:t>released </a:t>
            </a:r>
            <a:r>
              <a:rPr lang="en-US" sz="3252">
                <a:solidFill>
                  <a:srgbClr val="022759"/>
                </a:solidFill>
                <a:latin typeface="Klein Condensed"/>
                <a:ea typeface="Klein Condensed"/>
                <a:cs typeface="Klein Condensed"/>
                <a:sym typeface="Klein Condensed"/>
              </a:rPr>
              <a:t>without receiving any fines or further charges.</a:t>
            </a:r>
          </a:p>
        </p:txBody>
      </p:sp>
      <p:sp>
        <p:nvSpPr>
          <p:cNvPr name="TextBox 18" id="18"/>
          <p:cNvSpPr txBox="true"/>
          <p:nvPr/>
        </p:nvSpPr>
        <p:spPr>
          <a:xfrm rot="0">
            <a:off x="6175693" y="5599822"/>
            <a:ext cx="12112307" cy="3553335"/>
          </a:xfrm>
          <a:prstGeom prst="rect">
            <a:avLst/>
          </a:prstGeom>
        </p:spPr>
        <p:txBody>
          <a:bodyPr anchor="t" rtlCol="false" tIns="0" lIns="0" bIns="0" rIns="0">
            <a:spAutoFit/>
          </a:bodyPr>
          <a:lstStyle/>
          <a:p>
            <a:pPr algn="l">
              <a:lnSpc>
                <a:spcPts val="5669"/>
              </a:lnSpc>
            </a:pPr>
            <a:r>
              <a:rPr lang="en-US" sz="4049" b="true">
                <a:solidFill>
                  <a:srgbClr val="022759"/>
                </a:solidFill>
                <a:latin typeface="Klein Condensed Bold"/>
                <a:ea typeface="Klein Condensed Bold"/>
                <a:cs typeface="Klein Condensed Bold"/>
                <a:sym typeface="Klein Condensed Bold"/>
              </a:rPr>
              <a:t>Corrupt Officer’s Actions</a:t>
            </a:r>
          </a:p>
          <a:p>
            <a:pPr algn="l" marL="694361" indent="-347181" lvl="1">
              <a:lnSpc>
                <a:spcPts val="4502"/>
              </a:lnSpc>
              <a:buFont typeface="Arial"/>
              <a:buChar char="•"/>
            </a:pPr>
            <a:r>
              <a:rPr lang="en-US" sz="3216">
                <a:solidFill>
                  <a:srgbClr val="022759"/>
                </a:solidFill>
                <a:latin typeface="Klein Condensed"/>
                <a:ea typeface="Klein Condensed"/>
                <a:cs typeface="Klein Condensed"/>
                <a:sym typeface="Klein Condensed"/>
              </a:rPr>
              <a:t>Abused his authority by </a:t>
            </a:r>
            <a:r>
              <a:rPr lang="en-US" b="true" sz="3216">
                <a:solidFill>
                  <a:srgbClr val="022759"/>
                </a:solidFill>
                <a:latin typeface="Klein Condensed Bold"/>
                <a:ea typeface="Klein Condensed Bold"/>
                <a:cs typeface="Klein Condensed Bold"/>
                <a:sym typeface="Klein Condensed Bold"/>
              </a:rPr>
              <a:t>allowing the offender</a:t>
            </a:r>
            <a:r>
              <a:rPr lang="en-US" sz="3216">
                <a:solidFill>
                  <a:srgbClr val="022759"/>
                </a:solidFill>
                <a:latin typeface="Klein Condensed"/>
                <a:ea typeface="Klein Condensed"/>
                <a:cs typeface="Klein Condensed"/>
                <a:sym typeface="Klein Condensed"/>
              </a:rPr>
              <a:t> to leave without any charges after accepting the bribe offered by the driver.</a:t>
            </a:r>
          </a:p>
          <a:p>
            <a:pPr algn="l" marL="694361" indent="-347181" lvl="1">
              <a:lnSpc>
                <a:spcPts val="4502"/>
              </a:lnSpc>
              <a:buFont typeface="Arial"/>
              <a:buChar char="•"/>
            </a:pPr>
            <a:r>
              <a:rPr lang="en-US" b="true" sz="3216">
                <a:solidFill>
                  <a:srgbClr val="022759"/>
                </a:solidFill>
                <a:latin typeface="Klein Condensed Bold"/>
                <a:ea typeface="Klein Condensed Bold"/>
                <a:cs typeface="Klein Condensed Bold"/>
                <a:sym typeface="Klein Condensed Bold"/>
              </a:rPr>
              <a:t>Violat</a:t>
            </a:r>
            <a:r>
              <a:rPr lang="en-US" b="true" sz="3216">
                <a:solidFill>
                  <a:srgbClr val="022759"/>
                </a:solidFill>
                <a:latin typeface="Klein Condensed Bold"/>
                <a:ea typeface="Klein Condensed Bold"/>
                <a:cs typeface="Klein Condensed Bold"/>
                <a:sym typeface="Klein Condensed Bold"/>
              </a:rPr>
              <a:t>e</a:t>
            </a:r>
            <a:r>
              <a:rPr lang="en-US" b="true" sz="3216">
                <a:solidFill>
                  <a:srgbClr val="022759"/>
                </a:solidFill>
                <a:latin typeface="Klein Condensed Bold"/>
                <a:ea typeface="Klein Condensed Bold"/>
                <a:cs typeface="Klein Condensed Bold"/>
                <a:sym typeface="Klein Condensed Bold"/>
              </a:rPr>
              <a:t>d </a:t>
            </a:r>
            <a:r>
              <a:rPr lang="en-US" b="true" sz="3216">
                <a:solidFill>
                  <a:srgbClr val="022759"/>
                </a:solidFill>
                <a:latin typeface="Klein Condensed Bold"/>
                <a:ea typeface="Klein Condensed Bold"/>
                <a:cs typeface="Klein Condensed Bold"/>
                <a:sym typeface="Klein Condensed Bold"/>
              </a:rPr>
              <a:t>t</a:t>
            </a:r>
            <a:r>
              <a:rPr lang="en-US" b="true" sz="3216">
                <a:solidFill>
                  <a:srgbClr val="022759"/>
                </a:solidFill>
                <a:latin typeface="Klein Condensed Bold"/>
                <a:ea typeface="Klein Condensed Bold"/>
                <a:cs typeface="Klein Condensed Bold"/>
                <a:sym typeface="Klein Condensed Bold"/>
              </a:rPr>
              <a:t>h</a:t>
            </a:r>
            <a:r>
              <a:rPr lang="en-US" b="true" sz="3216">
                <a:solidFill>
                  <a:srgbClr val="022759"/>
                </a:solidFill>
                <a:latin typeface="Klein Condensed Bold"/>
                <a:ea typeface="Klein Condensed Bold"/>
                <a:cs typeface="Klein Condensed Bold"/>
                <a:sym typeface="Klein Condensed Bold"/>
              </a:rPr>
              <a:t>e </a:t>
            </a:r>
            <a:r>
              <a:rPr lang="en-US" b="true" sz="3216">
                <a:solidFill>
                  <a:srgbClr val="022759"/>
                </a:solidFill>
                <a:latin typeface="Klein Condensed Bold"/>
                <a:ea typeface="Klein Condensed Bold"/>
                <a:cs typeface="Klein Condensed Bold"/>
                <a:sym typeface="Klein Condensed Bold"/>
              </a:rPr>
              <a:t>MACC Ac</a:t>
            </a:r>
            <a:r>
              <a:rPr lang="en-US" b="true" sz="3216">
                <a:solidFill>
                  <a:srgbClr val="022759"/>
                </a:solidFill>
                <a:latin typeface="Klein Condensed Bold"/>
                <a:ea typeface="Klein Condensed Bold"/>
                <a:cs typeface="Klein Condensed Bold"/>
                <a:sym typeface="Klein Condensed Bold"/>
              </a:rPr>
              <a:t>t</a:t>
            </a:r>
            <a:r>
              <a:rPr lang="en-US" sz="3216">
                <a:solidFill>
                  <a:srgbClr val="022759"/>
                </a:solidFill>
                <a:latin typeface="Klein Condensed"/>
                <a:ea typeface="Klein Condensed"/>
                <a:cs typeface="Klein Condensed"/>
                <a:sym typeface="Klein Condensed"/>
              </a:rPr>
              <a:t> b</a:t>
            </a:r>
            <a:r>
              <a:rPr lang="en-US" sz="3216">
                <a:solidFill>
                  <a:srgbClr val="022759"/>
                </a:solidFill>
                <a:latin typeface="Klein Condensed"/>
                <a:ea typeface="Klein Condensed"/>
                <a:cs typeface="Klein Condensed"/>
                <a:sym typeface="Klein Condensed"/>
              </a:rPr>
              <a:t>y </a:t>
            </a:r>
            <a:r>
              <a:rPr lang="en-US" sz="3216">
                <a:solidFill>
                  <a:srgbClr val="022759"/>
                </a:solidFill>
                <a:latin typeface="Klein Condensed"/>
                <a:ea typeface="Klein Condensed"/>
                <a:cs typeface="Klein Condensed"/>
                <a:sym typeface="Klein Condensed"/>
              </a:rPr>
              <a:t>e</a:t>
            </a:r>
            <a:r>
              <a:rPr lang="en-US" sz="3216">
                <a:solidFill>
                  <a:srgbClr val="022759"/>
                </a:solidFill>
                <a:latin typeface="Klein Condensed"/>
                <a:ea typeface="Klein Condensed"/>
                <a:cs typeface="Klein Condensed"/>
                <a:sym typeface="Klein Condensed"/>
              </a:rPr>
              <a:t>ngaging</a:t>
            </a:r>
            <a:r>
              <a:rPr lang="en-US" sz="3216">
                <a:solidFill>
                  <a:srgbClr val="022759"/>
                </a:solidFill>
                <a:latin typeface="Klein Condensed"/>
                <a:ea typeface="Klein Condensed"/>
                <a:cs typeface="Klein Condensed"/>
                <a:sym typeface="Klein Condensed"/>
              </a:rPr>
              <a:t> </a:t>
            </a:r>
            <a:r>
              <a:rPr lang="en-US" sz="3216">
                <a:solidFill>
                  <a:srgbClr val="022759"/>
                </a:solidFill>
                <a:latin typeface="Klein Condensed"/>
                <a:ea typeface="Klein Condensed"/>
                <a:cs typeface="Klein Condensed"/>
                <a:sym typeface="Klein Condensed"/>
              </a:rPr>
              <a:t>in cor</a:t>
            </a:r>
            <a:r>
              <a:rPr lang="en-US" sz="3216">
                <a:solidFill>
                  <a:srgbClr val="022759"/>
                </a:solidFill>
                <a:latin typeface="Klein Condensed"/>
                <a:ea typeface="Klein Condensed"/>
                <a:cs typeface="Klein Condensed"/>
                <a:sym typeface="Klein Condensed"/>
              </a:rPr>
              <a:t>r</a:t>
            </a:r>
            <a:r>
              <a:rPr lang="en-US" sz="3216">
                <a:solidFill>
                  <a:srgbClr val="022759"/>
                </a:solidFill>
                <a:latin typeface="Klein Condensed"/>
                <a:ea typeface="Klein Condensed"/>
                <a:cs typeface="Klein Condensed"/>
                <a:sym typeface="Klein Condensed"/>
              </a:rPr>
              <a:t>upt pr</a:t>
            </a:r>
            <a:r>
              <a:rPr lang="en-US" sz="3216">
                <a:solidFill>
                  <a:srgbClr val="022759"/>
                </a:solidFill>
                <a:latin typeface="Klein Condensed"/>
                <a:ea typeface="Klein Condensed"/>
                <a:cs typeface="Klein Condensed"/>
                <a:sym typeface="Klein Condensed"/>
              </a:rPr>
              <a:t>a</a:t>
            </a:r>
            <a:r>
              <a:rPr lang="en-US" sz="3216">
                <a:solidFill>
                  <a:srgbClr val="022759"/>
                </a:solidFill>
                <a:latin typeface="Klein Condensed"/>
                <a:ea typeface="Klein Condensed"/>
                <a:cs typeface="Klein Condensed"/>
                <a:sym typeface="Klein Condensed"/>
              </a:rPr>
              <a:t>ctice</a:t>
            </a:r>
            <a:r>
              <a:rPr lang="en-US" sz="3216">
                <a:solidFill>
                  <a:srgbClr val="022759"/>
                </a:solidFill>
                <a:latin typeface="Klein Condensed"/>
                <a:ea typeface="Klein Condensed"/>
                <a:cs typeface="Klein Condensed"/>
                <a:sym typeface="Klein Condensed"/>
              </a:rPr>
              <a:t>s</a:t>
            </a:r>
            <a:r>
              <a:rPr lang="en-US" sz="3216">
                <a:solidFill>
                  <a:srgbClr val="022759"/>
                </a:solidFill>
                <a:latin typeface="Klein Condensed"/>
                <a:ea typeface="Klein Condensed"/>
                <a:cs typeface="Klein Condensed"/>
                <a:sym typeface="Klein Condensed"/>
              </a:rPr>
              <a:t>.</a:t>
            </a:r>
          </a:p>
          <a:p>
            <a:pPr algn="l" marL="694361" indent="-347181" lvl="1">
              <a:lnSpc>
                <a:spcPts val="4502"/>
              </a:lnSpc>
              <a:buFont typeface="Arial"/>
              <a:buChar char="•"/>
            </a:pPr>
            <a:r>
              <a:rPr lang="en-US" b="true" sz="3216">
                <a:solidFill>
                  <a:srgbClr val="022759"/>
                </a:solidFill>
                <a:latin typeface="Klein Condensed Bold"/>
                <a:ea typeface="Klein Condensed Bold"/>
                <a:cs typeface="Klein Condensed Bold"/>
                <a:sym typeface="Klein Condensed Bold"/>
              </a:rPr>
              <a:t>Undermin</a:t>
            </a:r>
            <a:r>
              <a:rPr lang="en-US" b="true" sz="3216">
                <a:solidFill>
                  <a:srgbClr val="022759"/>
                </a:solidFill>
                <a:latin typeface="Klein Condensed Bold"/>
                <a:ea typeface="Klein Condensed Bold"/>
                <a:cs typeface="Klein Condensed Bold"/>
                <a:sym typeface="Klein Condensed Bold"/>
              </a:rPr>
              <a:t>ed </a:t>
            </a:r>
            <a:r>
              <a:rPr lang="en-US" b="true" sz="3216">
                <a:solidFill>
                  <a:srgbClr val="022759"/>
                </a:solidFill>
                <a:latin typeface="Klein Condensed Bold"/>
                <a:ea typeface="Klein Condensed Bold"/>
                <a:cs typeface="Klein Condensed Bold"/>
                <a:sym typeface="Klein Condensed Bold"/>
              </a:rPr>
              <a:t>publ</a:t>
            </a:r>
            <a:r>
              <a:rPr lang="en-US" b="true" sz="3216">
                <a:solidFill>
                  <a:srgbClr val="022759"/>
                </a:solidFill>
                <a:latin typeface="Klein Condensed Bold"/>
                <a:ea typeface="Klein Condensed Bold"/>
                <a:cs typeface="Klein Condensed Bold"/>
                <a:sym typeface="Klein Condensed Bold"/>
              </a:rPr>
              <a:t>i</a:t>
            </a:r>
            <a:r>
              <a:rPr lang="en-US" b="true" sz="3216">
                <a:solidFill>
                  <a:srgbClr val="022759"/>
                </a:solidFill>
                <a:latin typeface="Klein Condensed Bold"/>
                <a:ea typeface="Klein Condensed Bold"/>
                <a:cs typeface="Klein Condensed Bold"/>
                <a:sym typeface="Klein Condensed Bold"/>
              </a:rPr>
              <a:t>c </a:t>
            </a:r>
            <a:r>
              <a:rPr lang="en-US" b="true" sz="3216">
                <a:solidFill>
                  <a:srgbClr val="022759"/>
                </a:solidFill>
                <a:latin typeface="Klein Condensed Bold"/>
                <a:ea typeface="Klein Condensed Bold"/>
                <a:cs typeface="Klein Condensed Bold"/>
                <a:sym typeface="Klein Condensed Bold"/>
              </a:rPr>
              <a:t>t</a:t>
            </a:r>
            <a:r>
              <a:rPr lang="en-US" b="true" sz="3216">
                <a:solidFill>
                  <a:srgbClr val="022759"/>
                </a:solidFill>
                <a:latin typeface="Klein Condensed Bold"/>
                <a:ea typeface="Klein Condensed Bold"/>
                <a:cs typeface="Klein Condensed Bold"/>
                <a:sym typeface="Klein Condensed Bold"/>
              </a:rPr>
              <a:t>r</a:t>
            </a:r>
            <a:r>
              <a:rPr lang="en-US" b="true" sz="3216">
                <a:solidFill>
                  <a:srgbClr val="022759"/>
                </a:solidFill>
                <a:latin typeface="Klein Condensed Bold"/>
                <a:ea typeface="Klein Condensed Bold"/>
                <a:cs typeface="Klein Condensed Bold"/>
                <a:sym typeface="Klein Condensed Bold"/>
              </a:rPr>
              <a:t>u</a:t>
            </a:r>
            <a:r>
              <a:rPr lang="en-US" b="true" sz="3216">
                <a:solidFill>
                  <a:srgbClr val="022759"/>
                </a:solidFill>
                <a:latin typeface="Klein Condensed Bold"/>
                <a:ea typeface="Klein Condensed Bold"/>
                <a:cs typeface="Klein Condensed Bold"/>
                <a:sym typeface="Klein Condensed Bold"/>
              </a:rPr>
              <a:t>s</a:t>
            </a:r>
            <a:r>
              <a:rPr lang="en-US" b="true" sz="3216">
                <a:solidFill>
                  <a:srgbClr val="022759"/>
                </a:solidFill>
                <a:latin typeface="Klein Condensed Bold"/>
                <a:ea typeface="Klein Condensed Bold"/>
                <a:cs typeface="Klein Condensed Bold"/>
                <a:sym typeface="Klein Condensed Bold"/>
              </a:rPr>
              <a:t>t</a:t>
            </a:r>
            <a:r>
              <a:rPr lang="en-US" sz="3216">
                <a:solidFill>
                  <a:srgbClr val="022759"/>
                </a:solidFill>
                <a:latin typeface="Klein Condensed"/>
                <a:ea typeface="Klein Condensed"/>
                <a:cs typeface="Klein Condensed"/>
                <a:sym typeface="Klein Condensed"/>
              </a:rPr>
              <a:t> </a:t>
            </a:r>
            <a:r>
              <a:rPr lang="en-US" sz="3216">
                <a:solidFill>
                  <a:srgbClr val="022759"/>
                </a:solidFill>
                <a:latin typeface="Klein Condensed"/>
                <a:ea typeface="Klein Condensed"/>
                <a:cs typeface="Klein Condensed"/>
                <a:sym typeface="Klein Condensed"/>
              </a:rPr>
              <a:t>in law </a:t>
            </a:r>
            <a:r>
              <a:rPr lang="en-US" sz="3216">
                <a:solidFill>
                  <a:srgbClr val="022759"/>
                </a:solidFill>
                <a:latin typeface="Klein Condensed"/>
                <a:ea typeface="Klein Condensed"/>
                <a:cs typeface="Klein Condensed"/>
                <a:sym typeface="Klein Condensed"/>
              </a:rPr>
              <a:t>e</a:t>
            </a:r>
            <a:r>
              <a:rPr lang="en-US" sz="3216">
                <a:solidFill>
                  <a:srgbClr val="022759"/>
                </a:solidFill>
                <a:latin typeface="Klein Condensed"/>
                <a:ea typeface="Klein Condensed"/>
                <a:cs typeface="Klein Condensed"/>
                <a:sym typeface="Klein Condensed"/>
              </a:rPr>
              <a:t>nfor</a:t>
            </a:r>
            <a:r>
              <a:rPr lang="en-US" sz="3216">
                <a:solidFill>
                  <a:srgbClr val="022759"/>
                </a:solidFill>
                <a:latin typeface="Klein Condensed"/>
                <a:ea typeface="Klein Condensed"/>
                <a:cs typeface="Klein Condensed"/>
                <a:sym typeface="Klein Condensed"/>
              </a:rPr>
              <a:t>ce</a:t>
            </a:r>
            <a:r>
              <a:rPr lang="en-US" sz="3216">
                <a:solidFill>
                  <a:srgbClr val="022759"/>
                </a:solidFill>
                <a:latin typeface="Klein Condensed"/>
                <a:ea typeface="Klein Condensed"/>
                <a:cs typeface="Klein Condensed"/>
                <a:sym typeface="Klein Condensed"/>
              </a:rPr>
              <a:t>ment by pr</a:t>
            </a:r>
            <a:r>
              <a:rPr lang="en-US" sz="3216">
                <a:solidFill>
                  <a:srgbClr val="022759"/>
                </a:solidFill>
                <a:latin typeface="Klein Condensed"/>
                <a:ea typeface="Klein Condensed"/>
                <a:cs typeface="Klein Condensed"/>
                <a:sym typeface="Klein Condensed"/>
              </a:rPr>
              <a:t>i</a:t>
            </a:r>
            <a:r>
              <a:rPr lang="en-US" sz="3216">
                <a:solidFill>
                  <a:srgbClr val="022759"/>
                </a:solidFill>
                <a:latin typeface="Klein Condensed"/>
                <a:ea typeface="Klein Condensed"/>
                <a:cs typeface="Klein Condensed"/>
                <a:sym typeface="Klein Condensed"/>
              </a:rPr>
              <a:t>oritiz</a:t>
            </a:r>
            <a:r>
              <a:rPr lang="en-US" sz="3216">
                <a:solidFill>
                  <a:srgbClr val="022759"/>
                </a:solidFill>
                <a:latin typeface="Klein Condensed"/>
                <a:ea typeface="Klein Condensed"/>
                <a:cs typeface="Klein Condensed"/>
                <a:sym typeface="Klein Condensed"/>
              </a:rPr>
              <a:t>ing </a:t>
            </a:r>
            <a:r>
              <a:rPr lang="en-US" sz="3216">
                <a:solidFill>
                  <a:srgbClr val="022759"/>
                </a:solidFill>
                <a:latin typeface="Klein Condensed"/>
                <a:ea typeface="Klein Condensed"/>
                <a:cs typeface="Klein Condensed"/>
                <a:sym typeface="Klein Condensed"/>
              </a:rPr>
              <a:t>perso</a:t>
            </a:r>
            <a:r>
              <a:rPr lang="en-US" sz="3216">
                <a:solidFill>
                  <a:srgbClr val="022759"/>
                </a:solidFill>
                <a:latin typeface="Klein Condensed"/>
                <a:ea typeface="Klein Condensed"/>
                <a:cs typeface="Klein Condensed"/>
                <a:sym typeface="Klein Condensed"/>
              </a:rPr>
              <a:t>n</a:t>
            </a:r>
            <a:r>
              <a:rPr lang="en-US" sz="3216">
                <a:solidFill>
                  <a:srgbClr val="022759"/>
                </a:solidFill>
                <a:latin typeface="Klein Condensed"/>
                <a:ea typeface="Klein Condensed"/>
                <a:cs typeface="Klein Condensed"/>
                <a:sym typeface="Klein Condensed"/>
              </a:rPr>
              <a:t>al</a:t>
            </a:r>
            <a:r>
              <a:rPr lang="en-US" sz="3216">
                <a:solidFill>
                  <a:srgbClr val="022759"/>
                </a:solidFill>
                <a:latin typeface="Klein Condensed"/>
                <a:ea typeface="Klein Condensed"/>
                <a:cs typeface="Klein Condensed"/>
                <a:sym typeface="Klein Condensed"/>
              </a:rPr>
              <a:t> </a:t>
            </a:r>
            <a:r>
              <a:rPr lang="en-US" sz="3216">
                <a:solidFill>
                  <a:srgbClr val="022759"/>
                </a:solidFill>
                <a:latin typeface="Klein Condensed"/>
                <a:ea typeface="Klein Condensed"/>
                <a:cs typeface="Klein Condensed"/>
                <a:sym typeface="Klein Condensed"/>
              </a:rPr>
              <a:t>ga</a:t>
            </a:r>
            <a:r>
              <a:rPr lang="en-US" sz="3216">
                <a:solidFill>
                  <a:srgbClr val="022759"/>
                </a:solidFill>
                <a:latin typeface="Klein Condensed"/>
                <a:ea typeface="Klein Condensed"/>
                <a:cs typeface="Klein Condensed"/>
                <a:sym typeface="Klein Condensed"/>
              </a:rPr>
              <a:t>in o</a:t>
            </a:r>
            <a:r>
              <a:rPr lang="en-US" sz="3216">
                <a:solidFill>
                  <a:srgbClr val="022759"/>
                </a:solidFill>
                <a:latin typeface="Klein Condensed"/>
                <a:ea typeface="Klein Condensed"/>
                <a:cs typeface="Klein Condensed"/>
                <a:sym typeface="Klein Condensed"/>
              </a:rPr>
              <a:t>ve</a:t>
            </a:r>
            <a:r>
              <a:rPr lang="en-US" sz="3216">
                <a:solidFill>
                  <a:srgbClr val="022759"/>
                </a:solidFill>
                <a:latin typeface="Klein Condensed"/>
                <a:ea typeface="Klein Condensed"/>
                <a:cs typeface="Klein Condensed"/>
                <a:sym typeface="Klein Condensed"/>
              </a:rPr>
              <a:t>r </a:t>
            </a:r>
            <a:r>
              <a:rPr lang="en-US" sz="3216">
                <a:solidFill>
                  <a:srgbClr val="022759"/>
                </a:solidFill>
                <a:latin typeface="Klein Condensed"/>
                <a:ea typeface="Klein Condensed"/>
                <a:cs typeface="Klein Condensed"/>
                <a:sym typeface="Klein Condensed"/>
              </a:rPr>
              <a:t>j</a:t>
            </a:r>
            <a:r>
              <a:rPr lang="en-US" sz="3216">
                <a:solidFill>
                  <a:srgbClr val="022759"/>
                </a:solidFill>
                <a:latin typeface="Klein Condensed"/>
                <a:ea typeface="Klein Condensed"/>
                <a:cs typeface="Klein Condensed"/>
                <a:sym typeface="Klein Condensed"/>
              </a:rPr>
              <a:t>u</a:t>
            </a:r>
            <a:r>
              <a:rPr lang="en-US" sz="3216">
                <a:solidFill>
                  <a:srgbClr val="022759"/>
                </a:solidFill>
                <a:latin typeface="Klein Condensed"/>
                <a:ea typeface="Klein Condensed"/>
                <a:cs typeface="Klein Condensed"/>
                <a:sym typeface="Klein Condensed"/>
              </a:rPr>
              <a:t>s</a:t>
            </a:r>
            <a:r>
              <a:rPr lang="en-US" sz="3216">
                <a:solidFill>
                  <a:srgbClr val="022759"/>
                </a:solidFill>
                <a:latin typeface="Klein Condensed"/>
                <a:ea typeface="Klein Condensed"/>
                <a:cs typeface="Klein Condensed"/>
                <a:sym typeface="Klein Condensed"/>
              </a:rPr>
              <a:t>t</a:t>
            </a:r>
            <a:r>
              <a:rPr lang="en-US" sz="3216">
                <a:solidFill>
                  <a:srgbClr val="022759"/>
                </a:solidFill>
                <a:latin typeface="Klein Condensed"/>
                <a:ea typeface="Klein Condensed"/>
                <a:cs typeface="Klein Condensed"/>
                <a:sym typeface="Klein Condensed"/>
              </a:rPr>
              <a:t>i</a:t>
            </a:r>
            <a:r>
              <a:rPr lang="en-US" sz="3216">
                <a:solidFill>
                  <a:srgbClr val="022759"/>
                </a:solidFill>
                <a:latin typeface="Klein Condensed"/>
                <a:ea typeface="Klein Condensed"/>
                <a:cs typeface="Klein Condensed"/>
                <a:sym typeface="Klein Condensed"/>
              </a:rPr>
              <a:t>ce.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C3CDFF"/>
        </a:solidFill>
      </p:bgPr>
    </p:bg>
    <p:spTree>
      <p:nvGrpSpPr>
        <p:cNvPr id="1" name=""/>
        <p:cNvGrpSpPr/>
        <p:nvPr/>
      </p:nvGrpSpPr>
      <p:grpSpPr>
        <a:xfrm>
          <a:off x="0" y="0"/>
          <a:ext cx="0" cy="0"/>
          <a:chOff x="0" y="0"/>
          <a:chExt cx="0" cy="0"/>
        </a:xfrm>
      </p:grpSpPr>
      <p:grpSp>
        <p:nvGrpSpPr>
          <p:cNvPr name="Group 2" id="2"/>
          <p:cNvGrpSpPr/>
          <p:nvPr/>
        </p:nvGrpSpPr>
        <p:grpSpPr>
          <a:xfrm rot="-10800000">
            <a:off x="-645764" y="9480217"/>
            <a:ext cx="19221178" cy="487940"/>
            <a:chOff x="0" y="0"/>
            <a:chExt cx="6461577" cy="164031"/>
          </a:xfrm>
        </p:grpSpPr>
        <p:sp>
          <p:nvSpPr>
            <p:cNvPr name="Freeform 3" id="3"/>
            <p:cNvSpPr/>
            <p:nvPr/>
          </p:nvSpPr>
          <p:spPr>
            <a:xfrm flipH="false" flipV="false" rot="0">
              <a:off x="0" y="0"/>
              <a:ext cx="6461577" cy="164031"/>
            </a:xfrm>
            <a:custGeom>
              <a:avLst/>
              <a:gdLst/>
              <a:ahLst/>
              <a:cxnLst/>
              <a:rect r="r" b="b" t="t" l="l"/>
              <a:pathLst>
                <a:path h="164031" w="6461577">
                  <a:moveTo>
                    <a:pt x="0" y="0"/>
                  </a:moveTo>
                  <a:lnTo>
                    <a:pt x="6461577" y="0"/>
                  </a:lnTo>
                  <a:lnTo>
                    <a:pt x="6461577" y="164031"/>
                  </a:lnTo>
                  <a:lnTo>
                    <a:pt x="0" y="164031"/>
                  </a:lnTo>
                  <a:close/>
                </a:path>
              </a:pathLst>
            </a:custGeom>
            <a:solidFill>
              <a:srgbClr val="D82222"/>
            </a:solidFill>
          </p:spPr>
        </p:sp>
        <p:sp>
          <p:nvSpPr>
            <p:cNvPr name="TextBox 4" id="4"/>
            <p:cNvSpPr txBox="true"/>
            <p:nvPr/>
          </p:nvSpPr>
          <p:spPr>
            <a:xfrm>
              <a:off x="0" y="-47625"/>
              <a:ext cx="6461577" cy="211656"/>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10800000">
            <a:off x="-579166" y="9968157"/>
            <a:ext cx="18924122" cy="318843"/>
            <a:chOff x="0" y="0"/>
            <a:chExt cx="6361716" cy="107185"/>
          </a:xfrm>
        </p:grpSpPr>
        <p:sp>
          <p:nvSpPr>
            <p:cNvPr name="Freeform 6" id="6"/>
            <p:cNvSpPr/>
            <p:nvPr/>
          </p:nvSpPr>
          <p:spPr>
            <a:xfrm flipH="false" flipV="false" rot="0">
              <a:off x="0" y="0"/>
              <a:ext cx="6361716" cy="107185"/>
            </a:xfrm>
            <a:custGeom>
              <a:avLst/>
              <a:gdLst/>
              <a:ahLst/>
              <a:cxnLst/>
              <a:rect r="r" b="b" t="t" l="l"/>
              <a:pathLst>
                <a:path h="107185" w="6361716">
                  <a:moveTo>
                    <a:pt x="0" y="0"/>
                  </a:moveTo>
                  <a:lnTo>
                    <a:pt x="6361716" y="0"/>
                  </a:lnTo>
                  <a:lnTo>
                    <a:pt x="6361716" y="107185"/>
                  </a:lnTo>
                  <a:lnTo>
                    <a:pt x="0" y="107185"/>
                  </a:lnTo>
                  <a:close/>
                </a:path>
              </a:pathLst>
            </a:custGeom>
            <a:solidFill>
              <a:srgbClr val="FFFFFF"/>
            </a:solidFill>
          </p:spPr>
        </p:sp>
        <p:sp>
          <p:nvSpPr>
            <p:cNvPr name="TextBox 7" id="7"/>
            <p:cNvSpPr txBox="true"/>
            <p:nvPr/>
          </p:nvSpPr>
          <p:spPr>
            <a:xfrm>
              <a:off x="0" y="-47625"/>
              <a:ext cx="6361716" cy="154810"/>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2072235" y="5423008"/>
            <a:ext cx="5860181" cy="3835292"/>
          </a:xfrm>
          <a:custGeom>
            <a:avLst/>
            <a:gdLst/>
            <a:ahLst/>
            <a:cxnLst/>
            <a:rect r="r" b="b" t="t" l="l"/>
            <a:pathLst>
              <a:path h="3835292" w="5860181">
                <a:moveTo>
                  <a:pt x="0" y="0"/>
                </a:moveTo>
                <a:lnTo>
                  <a:pt x="5860181" y="0"/>
                </a:lnTo>
                <a:lnTo>
                  <a:pt x="5860181" y="3835292"/>
                </a:lnTo>
                <a:lnTo>
                  <a:pt x="0" y="3835292"/>
                </a:lnTo>
                <a:lnTo>
                  <a:pt x="0" y="0"/>
                </a:lnTo>
                <a:close/>
              </a:path>
            </a:pathLst>
          </a:custGeom>
          <a:blipFill>
            <a:blip r:embed="rId2"/>
            <a:stretch>
              <a:fillRect l="-31476" t="-20453" r="-39435" b="0"/>
            </a:stretch>
          </a:blipFill>
        </p:spPr>
      </p:sp>
      <p:sp>
        <p:nvSpPr>
          <p:cNvPr name="Freeform 9" id="9"/>
          <p:cNvSpPr/>
          <p:nvPr/>
        </p:nvSpPr>
        <p:spPr>
          <a:xfrm flipH="false" flipV="false" rot="0">
            <a:off x="548566" y="1659067"/>
            <a:ext cx="6086482" cy="3993563"/>
          </a:xfrm>
          <a:custGeom>
            <a:avLst/>
            <a:gdLst/>
            <a:ahLst/>
            <a:cxnLst/>
            <a:rect r="r" b="b" t="t" l="l"/>
            <a:pathLst>
              <a:path h="3993563" w="6086482">
                <a:moveTo>
                  <a:pt x="0" y="0"/>
                </a:moveTo>
                <a:lnTo>
                  <a:pt x="6086482" y="0"/>
                </a:lnTo>
                <a:lnTo>
                  <a:pt x="6086482" y="3993562"/>
                </a:lnTo>
                <a:lnTo>
                  <a:pt x="0" y="3993562"/>
                </a:lnTo>
                <a:lnTo>
                  <a:pt x="0" y="0"/>
                </a:lnTo>
                <a:close/>
              </a:path>
            </a:pathLst>
          </a:custGeom>
          <a:blipFill>
            <a:blip r:embed="rId3"/>
            <a:stretch>
              <a:fillRect l="0" t="-23604" r="0" b="-5179"/>
            </a:stretch>
          </a:blipFill>
        </p:spPr>
      </p:sp>
      <p:sp>
        <p:nvSpPr>
          <p:cNvPr name="TextBox 10" id="10"/>
          <p:cNvSpPr txBox="true"/>
          <p:nvPr/>
        </p:nvSpPr>
        <p:spPr>
          <a:xfrm rot="0">
            <a:off x="309335" y="5833604"/>
            <a:ext cx="11509281" cy="2964065"/>
          </a:xfrm>
          <a:prstGeom prst="rect">
            <a:avLst/>
          </a:prstGeom>
        </p:spPr>
        <p:txBody>
          <a:bodyPr anchor="t" rtlCol="false" tIns="0" lIns="0" bIns="0" rIns="0">
            <a:spAutoFit/>
          </a:bodyPr>
          <a:lstStyle/>
          <a:p>
            <a:pPr algn="l">
              <a:lnSpc>
                <a:spcPts val="5623"/>
              </a:lnSpc>
            </a:pPr>
            <a:r>
              <a:rPr lang="en-US" sz="4017" b="true">
                <a:solidFill>
                  <a:srgbClr val="022759"/>
                </a:solidFill>
                <a:latin typeface="Klein Condensed Bold"/>
                <a:ea typeface="Klein Condensed Bold"/>
                <a:cs typeface="Klein Condensed Bold"/>
                <a:sym typeface="Klein Condensed Bold"/>
              </a:rPr>
              <a:t>Integrity-driven officer confronted</a:t>
            </a:r>
          </a:p>
          <a:p>
            <a:pPr algn="l" marL="689474" indent="-344737" lvl="1">
              <a:lnSpc>
                <a:spcPts val="4470"/>
              </a:lnSpc>
              <a:buFont typeface="Arial"/>
              <a:buChar char="•"/>
            </a:pPr>
            <a:r>
              <a:rPr lang="en-US" sz="3193">
                <a:solidFill>
                  <a:srgbClr val="022759"/>
                </a:solidFill>
                <a:latin typeface="Klein Condensed"/>
                <a:ea typeface="Klein Condensed"/>
                <a:cs typeface="Klein Condensed"/>
                <a:sym typeface="Klein Condensed"/>
              </a:rPr>
              <a:t>Confronted the corrupt officer about </a:t>
            </a:r>
            <a:r>
              <a:rPr lang="en-US" b="true" sz="3193">
                <a:solidFill>
                  <a:srgbClr val="022759"/>
                </a:solidFill>
                <a:latin typeface="Klein Condensed Bold"/>
                <a:ea typeface="Klein Condensed Bold"/>
                <a:cs typeface="Klein Condensed Bold"/>
                <a:sym typeface="Klein Condensed Bold"/>
              </a:rPr>
              <a:t>accepting bribes</a:t>
            </a:r>
            <a:r>
              <a:rPr lang="en-US" sz="3193">
                <a:solidFill>
                  <a:srgbClr val="022759"/>
                </a:solidFill>
                <a:latin typeface="Klein Condensed"/>
                <a:ea typeface="Klein Condensed"/>
                <a:cs typeface="Klein Condensed"/>
                <a:sym typeface="Klein Condensed"/>
              </a:rPr>
              <a:t> and </a:t>
            </a:r>
            <a:r>
              <a:rPr lang="en-US" b="true" sz="3193">
                <a:solidFill>
                  <a:srgbClr val="022759"/>
                </a:solidFill>
                <a:latin typeface="Klein Condensed Bold"/>
                <a:ea typeface="Klein Condensed Bold"/>
                <a:cs typeface="Klein Condensed Bold"/>
                <a:sym typeface="Klein Condensed Bold"/>
              </a:rPr>
              <a:t>abusing his authority</a:t>
            </a:r>
            <a:r>
              <a:rPr lang="en-US" sz="3193">
                <a:solidFill>
                  <a:srgbClr val="022759"/>
                </a:solidFill>
                <a:latin typeface="Klein Condensed"/>
                <a:ea typeface="Klein Condensed"/>
                <a:cs typeface="Klein Condensed"/>
                <a:sym typeface="Klein Condensed"/>
              </a:rPr>
              <a:t>.</a:t>
            </a:r>
          </a:p>
          <a:p>
            <a:pPr algn="l" marL="689474" indent="-344737" lvl="1">
              <a:lnSpc>
                <a:spcPts val="4470"/>
              </a:lnSpc>
              <a:buFont typeface="Arial"/>
              <a:buChar char="•"/>
            </a:pPr>
            <a:r>
              <a:rPr lang="en-US" sz="3193">
                <a:solidFill>
                  <a:srgbClr val="022759"/>
                </a:solidFill>
                <a:latin typeface="Klein Condensed"/>
                <a:ea typeface="Klein Condensed"/>
                <a:cs typeface="Klein Condensed"/>
                <a:sym typeface="Klein Condensed"/>
              </a:rPr>
              <a:t>Took steps to </a:t>
            </a:r>
            <a:r>
              <a:rPr lang="en-US" b="true" sz="3193">
                <a:solidFill>
                  <a:srgbClr val="022759"/>
                </a:solidFill>
                <a:latin typeface="Klein Condensed Bold"/>
                <a:ea typeface="Klein Condensed Bold"/>
                <a:cs typeface="Klein Condensed Bold"/>
                <a:sym typeface="Klein Condensed Bold"/>
              </a:rPr>
              <a:t>report </a:t>
            </a:r>
            <a:r>
              <a:rPr lang="en-US" sz="3193">
                <a:solidFill>
                  <a:srgbClr val="022759"/>
                </a:solidFill>
                <a:latin typeface="Klein Condensed"/>
                <a:ea typeface="Klein Condensed"/>
                <a:cs typeface="Klein Condensed"/>
                <a:sym typeface="Klein Condensed"/>
              </a:rPr>
              <a:t>the misconduct to higher authorities.</a:t>
            </a:r>
          </a:p>
          <a:p>
            <a:pPr algn="l" marL="689474" indent="-344737" lvl="1">
              <a:lnSpc>
                <a:spcPts val="4470"/>
              </a:lnSpc>
              <a:buFont typeface="Arial"/>
              <a:buChar char="•"/>
            </a:pPr>
            <a:r>
              <a:rPr lang="en-US" sz="3193">
                <a:solidFill>
                  <a:srgbClr val="022759"/>
                </a:solidFill>
                <a:latin typeface="Klein Condensed"/>
                <a:ea typeface="Klein Condensed"/>
                <a:cs typeface="Klein Condensed"/>
                <a:sym typeface="Klein Condensed"/>
              </a:rPr>
              <a:t>Ultimately reported and faced disciplinary/legal action.</a:t>
            </a:r>
          </a:p>
        </p:txBody>
      </p:sp>
      <p:sp>
        <p:nvSpPr>
          <p:cNvPr name="TextBox 11" id="11"/>
          <p:cNvSpPr txBox="true"/>
          <p:nvPr/>
        </p:nvSpPr>
        <p:spPr>
          <a:xfrm rot="0">
            <a:off x="6759103" y="1840042"/>
            <a:ext cx="11173313" cy="3509224"/>
          </a:xfrm>
          <a:prstGeom prst="rect">
            <a:avLst/>
          </a:prstGeom>
        </p:spPr>
        <p:txBody>
          <a:bodyPr anchor="t" rtlCol="false" tIns="0" lIns="0" bIns="0" rIns="0">
            <a:spAutoFit/>
          </a:bodyPr>
          <a:lstStyle/>
          <a:p>
            <a:pPr algn="l">
              <a:lnSpc>
                <a:spcPts val="5606"/>
              </a:lnSpc>
            </a:pPr>
            <a:r>
              <a:rPr lang="en-US" sz="4004" b="true">
                <a:solidFill>
                  <a:srgbClr val="022759"/>
                </a:solidFill>
                <a:latin typeface="Klein Condensed Bold"/>
                <a:ea typeface="Klein Condensed Bold"/>
                <a:cs typeface="Klein Condensed Bold"/>
                <a:sym typeface="Klein Condensed Bold"/>
              </a:rPr>
              <a:t>Corrupt Officer’s Actions</a:t>
            </a:r>
          </a:p>
          <a:p>
            <a:pPr algn="l" marL="686207" indent="-343104" lvl="1">
              <a:lnSpc>
                <a:spcPts val="4449"/>
              </a:lnSpc>
              <a:buFont typeface="Arial"/>
              <a:buChar char="•"/>
            </a:pPr>
            <a:r>
              <a:rPr lang="en-US" sz="3178">
                <a:solidFill>
                  <a:srgbClr val="022759"/>
                </a:solidFill>
                <a:latin typeface="Klein Condensed"/>
                <a:ea typeface="Klein Condensed"/>
                <a:cs typeface="Klein Condensed"/>
                <a:sym typeface="Klein Condensed"/>
              </a:rPr>
              <a:t>Refused to </a:t>
            </a:r>
            <a:r>
              <a:rPr lang="en-US" b="true" sz="3178">
                <a:solidFill>
                  <a:srgbClr val="022759"/>
                </a:solidFill>
                <a:latin typeface="Klein Condensed Bold"/>
                <a:ea typeface="Klein Condensed Bold"/>
                <a:cs typeface="Klein Condensed Bold"/>
                <a:sym typeface="Klein Condensed Bold"/>
              </a:rPr>
              <a:t>admit wrong doing</a:t>
            </a:r>
            <a:r>
              <a:rPr lang="en-US" sz="3178">
                <a:solidFill>
                  <a:srgbClr val="022759"/>
                </a:solidFill>
                <a:latin typeface="Klein Condensed"/>
                <a:ea typeface="Klein Condensed"/>
                <a:cs typeface="Klein Condensed"/>
                <a:sym typeface="Klein Condensed"/>
              </a:rPr>
              <a:t>, even when confronted.</a:t>
            </a:r>
          </a:p>
          <a:p>
            <a:pPr algn="l" marL="686207" indent="-343104" lvl="1">
              <a:lnSpc>
                <a:spcPts val="4449"/>
              </a:lnSpc>
              <a:buFont typeface="Arial"/>
              <a:buChar char="•"/>
            </a:pPr>
            <a:r>
              <a:rPr lang="en-US" sz="3178">
                <a:solidFill>
                  <a:srgbClr val="022759"/>
                </a:solidFill>
                <a:latin typeface="Klein Condensed"/>
                <a:ea typeface="Klein Condensed"/>
                <a:cs typeface="Klein Condensed"/>
                <a:sym typeface="Klein Condensed"/>
              </a:rPr>
              <a:t>Display</a:t>
            </a:r>
            <a:r>
              <a:rPr lang="en-US" sz="3178">
                <a:solidFill>
                  <a:srgbClr val="022759"/>
                </a:solidFill>
                <a:latin typeface="Klein Condensed"/>
                <a:ea typeface="Klein Condensed"/>
                <a:cs typeface="Klein Condensed"/>
                <a:sym typeface="Klein Condensed"/>
              </a:rPr>
              <a:t>ed a bad attitude and attempted to</a:t>
            </a:r>
            <a:r>
              <a:rPr lang="en-US" b="true" sz="3178">
                <a:solidFill>
                  <a:srgbClr val="022759"/>
                </a:solidFill>
                <a:latin typeface="Klein Condensed Bold"/>
                <a:ea typeface="Klein Condensed Bold"/>
                <a:cs typeface="Klein Condensed Bold"/>
                <a:sym typeface="Klein Condensed Bold"/>
              </a:rPr>
              <a:t> justify his corrupt actions.</a:t>
            </a:r>
          </a:p>
          <a:p>
            <a:pPr algn="l" marL="686207" indent="-343104" lvl="1">
              <a:lnSpc>
                <a:spcPts val="4449"/>
              </a:lnSpc>
              <a:buFont typeface="Arial"/>
              <a:buChar char="•"/>
            </a:pPr>
            <a:r>
              <a:rPr lang="en-US" sz="3178">
                <a:solidFill>
                  <a:srgbClr val="022759"/>
                </a:solidFill>
                <a:latin typeface="Klein Condensed"/>
                <a:ea typeface="Klein Condensed"/>
                <a:cs typeface="Klein Condensed"/>
                <a:sym typeface="Klein Condensed"/>
              </a:rPr>
              <a:t>Insisted his actions were justified despite clear violations of the law</a:t>
            </a:r>
          </a:p>
          <a:p>
            <a:pPr algn="l" marL="686207" indent="-343104" lvl="1">
              <a:lnSpc>
                <a:spcPts val="4449"/>
              </a:lnSpc>
              <a:buFont typeface="Arial"/>
              <a:buChar char="•"/>
            </a:pPr>
            <a:r>
              <a:rPr lang="en-US" sz="3178">
                <a:solidFill>
                  <a:srgbClr val="022759"/>
                </a:solidFill>
                <a:latin typeface="Klein Condensed"/>
                <a:ea typeface="Klein Condensed"/>
                <a:cs typeface="Klein Condensed"/>
                <a:sym typeface="Klein Condensed"/>
              </a:rPr>
              <a:t>Discovered the </a:t>
            </a:r>
            <a:r>
              <a:rPr lang="en-US" b="true" sz="3178">
                <a:solidFill>
                  <a:srgbClr val="022759"/>
                </a:solidFill>
                <a:latin typeface="Klein Condensed Bold"/>
                <a:ea typeface="Klein Condensed Bold"/>
                <a:cs typeface="Klein Condensed Bold"/>
                <a:sym typeface="Klein Condensed Bold"/>
              </a:rPr>
              <a:t>bribery</a:t>
            </a:r>
            <a:r>
              <a:rPr lang="en-US" sz="3178">
                <a:solidFill>
                  <a:srgbClr val="022759"/>
                </a:solidFill>
                <a:latin typeface="Klein Condensed"/>
                <a:ea typeface="Klein Condensed"/>
                <a:cs typeface="Klein Condensed"/>
                <a:sym typeface="Klein Condensed"/>
              </a:rPr>
              <a:t> through investigation or observation.</a:t>
            </a:r>
          </a:p>
        </p:txBody>
      </p:sp>
      <p:grpSp>
        <p:nvGrpSpPr>
          <p:cNvPr name="Group 12" id="12"/>
          <p:cNvGrpSpPr/>
          <p:nvPr/>
        </p:nvGrpSpPr>
        <p:grpSpPr>
          <a:xfrm rot="0">
            <a:off x="-244786" y="-427588"/>
            <a:ext cx="19221178" cy="883928"/>
            <a:chOff x="0" y="0"/>
            <a:chExt cx="6461577" cy="297150"/>
          </a:xfrm>
        </p:grpSpPr>
        <p:sp>
          <p:nvSpPr>
            <p:cNvPr name="Freeform 13" id="13"/>
            <p:cNvSpPr/>
            <p:nvPr/>
          </p:nvSpPr>
          <p:spPr>
            <a:xfrm flipH="false" flipV="false" rot="0">
              <a:off x="0" y="0"/>
              <a:ext cx="6461577" cy="297150"/>
            </a:xfrm>
            <a:custGeom>
              <a:avLst/>
              <a:gdLst/>
              <a:ahLst/>
              <a:cxnLst/>
              <a:rect r="r" b="b" t="t" l="l"/>
              <a:pathLst>
                <a:path h="297150" w="6461577">
                  <a:moveTo>
                    <a:pt x="0" y="0"/>
                  </a:moveTo>
                  <a:lnTo>
                    <a:pt x="6461577" y="0"/>
                  </a:lnTo>
                  <a:lnTo>
                    <a:pt x="6461577" y="297150"/>
                  </a:lnTo>
                  <a:lnTo>
                    <a:pt x="0" y="297150"/>
                  </a:lnTo>
                  <a:close/>
                </a:path>
              </a:pathLst>
            </a:custGeom>
            <a:solidFill>
              <a:srgbClr val="022759"/>
            </a:solidFill>
          </p:spPr>
        </p:sp>
        <p:sp>
          <p:nvSpPr>
            <p:cNvPr name="TextBox 14" id="14"/>
            <p:cNvSpPr txBox="true"/>
            <p:nvPr/>
          </p:nvSpPr>
          <p:spPr>
            <a:xfrm>
              <a:off x="0" y="-47625"/>
              <a:ext cx="6461577" cy="344775"/>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880172" y="825311"/>
            <a:ext cx="16230600" cy="833755"/>
          </a:xfrm>
          <a:prstGeom prst="rect">
            <a:avLst/>
          </a:prstGeom>
        </p:spPr>
        <p:txBody>
          <a:bodyPr anchor="t" rtlCol="false" tIns="0" lIns="0" bIns="0" rIns="0">
            <a:spAutoFit/>
          </a:bodyPr>
          <a:lstStyle/>
          <a:p>
            <a:pPr algn="ctr">
              <a:lnSpc>
                <a:spcPts val="6200"/>
              </a:lnSpc>
            </a:pPr>
            <a:r>
              <a:rPr lang="en-US" b="true" sz="6200">
                <a:solidFill>
                  <a:srgbClr val="022759"/>
                </a:solidFill>
                <a:latin typeface="Klein Condensed Heavy"/>
                <a:ea typeface="Klein Condensed Heavy"/>
                <a:cs typeface="Klein Condensed Heavy"/>
                <a:sym typeface="Klein Condensed Heavy"/>
              </a:rPr>
              <a:t>VIDEO BREAKDOWN  </a:t>
            </a:r>
          </a:p>
        </p:txBody>
      </p:sp>
      <p:grpSp>
        <p:nvGrpSpPr>
          <p:cNvPr name="Group 16" id="16"/>
          <p:cNvGrpSpPr/>
          <p:nvPr/>
        </p:nvGrpSpPr>
        <p:grpSpPr>
          <a:xfrm rot="-10800000">
            <a:off x="-318061" y="296919"/>
            <a:ext cx="18924122" cy="318843"/>
            <a:chOff x="0" y="0"/>
            <a:chExt cx="6361716" cy="107185"/>
          </a:xfrm>
        </p:grpSpPr>
        <p:sp>
          <p:nvSpPr>
            <p:cNvPr name="Freeform 17" id="17"/>
            <p:cNvSpPr/>
            <p:nvPr/>
          </p:nvSpPr>
          <p:spPr>
            <a:xfrm flipH="false" flipV="false" rot="0">
              <a:off x="0" y="0"/>
              <a:ext cx="6361716" cy="107185"/>
            </a:xfrm>
            <a:custGeom>
              <a:avLst/>
              <a:gdLst/>
              <a:ahLst/>
              <a:cxnLst/>
              <a:rect r="r" b="b" t="t" l="l"/>
              <a:pathLst>
                <a:path h="107185" w="6361716">
                  <a:moveTo>
                    <a:pt x="0" y="0"/>
                  </a:moveTo>
                  <a:lnTo>
                    <a:pt x="6361716" y="0"/>
                  </a:lnTo>
                  <a:lnTo>
                    <a:pt x="6361716" y="107185"/>
                  </a:lnTo>
                  <a:lnTo>
                    <a:pt x="0" y="107185"/>
                  </a:lnTo>
                  <a:close/>
                </a:path>
              </a:pathLst>
            </a:custGeom>
            <a:solidFill>
              <a:srgbClr val="FFFFFF"/>
            </a:solidFill>
          </p:spPr>
        </p:sp>
        <p:sp>
          <p:nvSpPr>
            <p:cNvPr name="TextBox 18" id="18"/>
            <p:cNvSpPr txBox="true"/>
            <p:nvPr/>
          </p:nvSpPr>
          <p:spPr>
            <a:xfrm>
              <a:off x="0" y="-47625"/>
              <a:ext cx="6361716" cy="15481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C3CDFF"/>
        </a:solidFill>
      </p:bgPr>
    </p:bg>
    <p:spTree>
      <p:nvGrpSpPr>
        <p:cNvPr id="1" name=""/>
        <p:cNvGrpSpPr/>
        <p:nvPr/>
      </p:nvGrpSpPr>
      <p:grpSpPr>
        <a:xfrm>
          <a:off x="0" y="0"/>
          <a:ext cx="0" cy="0"/>
          <a:chOff x="0" y="0"/>
          <a:chExt cx="0" cy="0"/>
        </a:xfrm>
      </p:grpSpPr>
      <p:grpSp>
        <p:nvGrpSpPr>
          <p:cNvPr name="Group 2" id="2"/>
          <p:cNvGrpSpPr/>
          <p:nvPr/>
        </p:nvGrpSpPr>
        <p:grpSpPr>
          <a:xfrm rot="0">
            <a:off x="-615117" y="9258300"/>
            <a:ext cx="19221178" cy="1296051"/>
            <a:chOff x="0" y="0"/>
            <a:chExt cx="6461577" cy="435693"/>
          </a:xfrm>
        </p:grpSpPr>
        <p:sp>
          <p:nvSpPr>
            <p:cNvPr name="Freeform 3" id="3"/>
            <p:cNvSpPr/>
            <p:nvPr/>
          </p:nvSpPr>
          <p:spPr>
            <a:xfrm flipH="false" flipV="false" rot="0">
              <a:off x="0" y="0"/>
              <a:ext cx="6461577" cy="435693"/>
            </a:xfrm>
            <a:custGeom>
              <a:avLst/>
              <a:gdLst/>
              <a:ahLst/>
              <a:cxnLst/>
              <a:rect r="r" b="b" t="t" l="l"/>
              <a:pathLst>
                <a:path h="435693" w="6461577">
                  <a:moveTo>
                    <a:pt x="0" y="0"/>
                  </a:moveTo>
                  <a:lnTo>
                    <a:pt x="6461577" y="0"/>
                  </a:lnTo>
                  <a:lnTo>
                    <a:pt x="6461577" y="435693"/>
                  </a:lnTo>
                  <a:lnTo>
                    <a:pt x="0" y="435693"/>
                  </a:lnTo>
                  <a:close/>
                </a:path>
              </a:pathLst>
            </a:custGeom>
            <a:solidFill>
              <a:srgbClr val="D82222"/>
            </a:solidFill>
          </p:spPr>
        </p:sp>
        <p:sp>
          <p:nvSpPr>
            <p:cNvPr name="TextBox 4" id="4"/>
            <p:cNvSpPr txBox="true"/>
            <p:nvPr/>
          </p:nvSpPr>
          <p:spPr>
            <a:xfrm>
              <a:off x="0" y="-28575"/>
              <a:ext cx="6461577" cy="464268"/>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10800000">
            <a:off x="-384659" y="-82213"/>
            <a:ext cx="19221178" cy="487940"/>
            <a:chOff x="0" y="0"/>
            <a:chExt cx="6461577" cy="164031"/>
          </a:xfrm>
        </p:grpSpPr>
        <p:sp>
          <p:nvSpPr>
            <p:cNvPr name="Freeform 6" id="6"/>
            <p:cNvSpPr/>
            <p:nvPr/>
          </p:nvSpPr>
          <p:spPr>
            <a:xfrm flipH="false" flipV="false" rot="0">
              <a:off x="0" y="0"/>
              <a:ext cx="6461577" cy="164031"/>
            </a:xfrm>
            <a:custGeom>
              <a:avLst/>
              <a:gdLst/>
              <a:ahLst/>
              <a:cxnLst/>
              <a:rect r="r" b="b" t="t" l="l"/>
              <a:pathLst>
                <a:path h="164031" w="6461577">
                  <a:moveTo>
                    <a:pt x="0" y="0"/>
                  </a:moveTo>
                  <a:lnTo>
                    <a:pt x="6461577" y="0"/>
                  </a:lnTo>
                  <a:lnTo>
                    <a:pt x="6461577" y="164031"/>
                  </a:lnTo>
                  <a:lnTo>
                    <a:pt x="0" y="164031"/>
                  </a:lnTo>
                  <a:close/>
                </a:path>
              </a:pathLst>
            </a:custGeom>
            <a:solidFill>
              <a:srgbClr val="022759"/>
            </a:solidFill>
          </p:spPr>
        </p:sp>
        <p:sp>
          <p:nvSpPr>
            <p:cNvPr name="TextBox 7" id="7"/>
            <p:cNvSpPr txBox="true"/>
            <p:nvPr/>
          </p:nvSpPr>
          <p:spPr>
            <a:xfrm>
              <a:off x="0" y="-28575"/>
              <a:ext cx="6461577" cy="19260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10800000">
            <a:off x="-318061" y="405727"/>
            <a:ext cx="18924122" cy="318843"/>
            <a:chOff x="0" y="0"/>
            <a:chExt cx="6361716" cy="107185"/>
          </a:xfrm>
        </p:grpSpPr>
        <p:sp>
          <p:nvSpPr>
            <p:cNvPr name="Freeform 9" id="9"/>
            <p:cNvSpPr/>
            <p:nvPr/>
          </p:nvSpPr>
          <p:spPr>
            <a:xfrm flipH="false" flipV="false" rot="0">
              <a:off x="0" y="0"/>
              <a:ext cx="6361716" cy="107185"/>
            </a:xfrm>
            <a:custGeom>
              <a:avLst/>
              <a:gdLst/>
              <a:ahLst/>
              <a:cxnLst/>
              <a:rect r="r" b="b" t="t" l="l"/>
              <a:pathLst>
                <a:path h="107185" w="6361716">
                  <a:moveTo>
                    <a:pt x="0" y="0"/>
                  </a:moveTo>
                  <a:lnTo>
                    <a:pt x="6361716" y="0"/>
                  </a:lnTo>
                  <a:lnTo>
                    <a:pt x="6361716" y="107185"/>
                  </a:lnTo>
                  <a:lnTo>
                    <a:pt x="0" y="107185"/>
                  </a:lnTo>
                  <a:close/>
                </a:path>
              </a:pathLst>
            </a:custGeom>
            <a:solidFill>
              <a:srgbClr val="FFFFFF"/>
            </a:solidFill>
          </p:spPr>
        </p:sp>
        <p:sp>
          <p:nvSpPr>
            <p:cNvPr name="TextBox 10" id="10"/>
            <p:cNvSpPr txBox="true"/>
            <p:nvPr/>
          </p:nvSpPr>
          <p:spPr>
            <a:xfrm>
              <a:off x="0" y="-28575"/>
              <a:ext cx="6361716" cy="13576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10800000">
            <a:off x="-384659" y="9968157"/>
            <a:ext cx="19221178" cy="586193"/>
            <a:chOff x="0" y="0"/>
            <a:chExt cx="6461577" cy="197060"/>
          </a:xfrm>
        </p:grpSpPr>
        <p:sp>
          <p:nvSpPr>
            <p:cNvPr name="Freeform 12" id="12"/>
            <p:cNvSpPr/>
            <p:nvPr/>
          </p:nvSpPr>
          <p:spPr>
            <a:xfrm flipH="false" flipV="false" rot="0">
              <a:off x="0" y="0"/>
              <a:ext cx="6461577" cy="197060"/>
            </a:xfrm>
            <a:custGeom>
              <a:avLst/>
              <a:gdLst/>
              <a:ahLst/>
              <a:cxnLst/>
              <a:rect r="r" b="b" t="t" l="l"/>
              <a:pathLst>
                <a:path h="197060" w="6461577">
                  <a:moveTo>
                    <a:pt x="0" y="0"/>
                  </a:moveTo>
                  <a:lnTo>
                    <a:pt x="6461577" y="0"/>
                  </a:lnTo>
                  <a:lnTo>
                    <a:pt x="6461577" y="197060"/>
                  </a:lnTo>
                  <a:lnTo>
                    <a:pt x="0" y="197060"/>
                  </a:lnTo>
                  <a:close/>
                </a:path>
              </a:pathLst>
            </a:custGeom>
            <a:solidFill>
              <a:srgbClr val="FFFFFF"/>
            </a:solidFill>
          </p:spPr>
        </p:sp>
        <p:sp>
          <p:nvSpPr>
            <p:cNvPr name="TextBox 13" id="13"/>
            <p:cNvSpPr txBox="true"/>
            <p:nvPr/>
          </p:nvSpPr>
          <p:spPr>
            <a:xfrm>
              <a:off x="0" y="-28575"/>
              <a:ext cx="6461577" cy="225635"/>
            </a:xfrm>
            <a:prstGeom prst="rect">
              <a:avLst/>
            </a:prstGeom>
          </p:spPr>
          <p:txBody>
            <a:bodyPr anchor="ctr" rtlCol="false" tIns="50800" lIns="50800" bIns="50800" rIns="50800"/>
            <a:lstStyle/>
            <a:p>
              <a:pPr algn="ctr">
                <a:lnSpc>
                  <a:spcPts val="2659"/>
                </a:lnSpc>
              </a:pPr>
            </a:p>
          </p:txBody>
        </p:sp>
      </p:grpSp>
      <p:graphicFrame>
        <p:nvGraphicFramePr>
          <p:cNvPr name="Table 14" id="14"/>
          <p:cNvGraphicFramePr>
            <a:graphicFrameLocks noGrp="true"/>
          </p:cNvGraphicFramePr>
          <p:nvPr/>
        </p:nvGraphicFramePr>
        <p:xfrm>
          <a:off x="8552787" y="1777327"/>
          <a:ext cx="9097667" cy="7250080"/>
        </p:xfrm>
        <a:graphic>
          <a:graphicData uri="http://schemas.openxmlformats.org/drawingml/2006/table">
            <a:tbl>
              <a:tblPr/>
              <a:tblGrid>
                <a:gridCol w="3287255"/>
                <a:gridCol w="2905206"/>
                <a:gridCol w="2905206"/>
              </a:tblGrid>
              <a:tr h="1694832">
                <a:tc gridSpan="3">
                  <a:txBody>
                    <a:bodyPr anchor="t" rtlCol="false"/>
                    <a:lstStyle/>
                    <a:p>
                      <a:pPr algn="ctr">
                        <a:lnSpc>
                          <a:spcPts val="8400"/>
                        </a:lnSpc>
                        <a:defRPr/>
                      </a:pPr>
                      <a:r>
                        <a:rPr lang="en-US" sz="6000" b="true">
                          <a:solidFill>
                            <a:srgbClr val="000000"/>
                          </a:solidFill>
                          <a:latin typeface="Klein Condensed Bold"/>
                          <a:ea typeface="Klein Condensed Bold"/>
                          <a:cs typeface="Klein Condensed Bold"/>
                          <a:sym typeface="Klein Condensed Bold"/>
                        </a:rPr>
                        <a:t>PENALTY</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hMerge="true">
                  <a:txBody>
                    <a:bodyPr anchor="t" rtlCol="false"/>
                    <a:lstStyle/>
                    <a:p>
                      <a:pPr algn="ctr">
                        <a:lnSpc>
                          <a:spcPts val="8400"/>
                        </a:lnSpc>
                        <a:defRPr/>
                      </a:pPr>
                      <a:r>
                        <a:rPr lang="en-US" sz="6000" b="true">
                          <a:solidFill>
                            <a:srgbClr val="000000"/>
                          </a:solidFill>
                          <a:latin typeface="Klein Condensed Bold"/>
                          <a:ea typeface="Klein Condensed Bold"/>
                          <a:cs typeface="Klein Condensed Bold"/>
                          <a:sym typeface="Klein Condensed Bold"/>
                        </a:rPr>
                        <a:t>PENALTY</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hMerge="true">
                  <a:txBody>
                    <a:bodyPr anchor="t" rtlCol="false"/>
                    <a:lstStyle/>
                    <a:p>
                      <a:pPr algn="ctr">
                        <a:lnSpc>
                          <a:spcPts val="8400"/>
                        </a:lnSpc>
                        <a:defRPr/>
                      </a:pPr>
                      <a:r>
                        <a:rPr lang="en-US" sz="6000" b="true">
                          <a:solidFill>
                            <a:srgbClr val="000000"/>
                          </a:solidFill>
                          <a:latin typeface="Klein Condensed Bold"/>
                          <a:ea typeface="Klein Condensed Bold"/>
                          <a:cs typeface="Klein Condensed Bold"/>
                          <a:sym typeface="Klein Condensed Bold"/>
                        </a:rPr>
                        <a:t>PENALTY</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426493">
                <a:tc>
                  <a:txBody>
                    <a:bodyPr anchor="t" rtlCol="false"/>
                    <a:lstStyle/>
                    <a:p>
                      <a:pPr algn="ctr">
                        <a:lnSpc>
                          <a:spcPts val="5040"/>
                        </a:lnSpc>
                        <a:defRPr/>
                      </a:pPr>
                      <a:r>
                        <a:rPr lang="en-US" sz="3600">
                          <a:solidFill>
                            <a:srgbClr val="000000"/>
                          </a:solidFill>
                          <a:latin typeface="Klein Condensed"/>
                          <a:ea typeface="Klein Condensed"/>
                          <a:cs typeface="Klein Condensed"/>
                          <a:sym typeface="Klein Condensed"/>
                        </a:rPr>
                        <a:t>MACC Act 2009</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5040"/>
                        </a:lnSpc>
                        <a:defRPr/>
                      </a:pPr>
                      <a:r>
                        <a:rPr lang="en-US" sz="3600">
                          <a:solidFill>
                            <a:srgbClr val="000000"/>
                          </a:solidFill>
                          <a:latin typeface="Klein Condensed"/>
                          <a:ea typeface="Klein Condensed"/>
                          <a:cs typeface="Klein Condensed"/>
                          <a:sym typeface="Klein Condensed"/>
                        </a:rPr>
                        <a:t>Section 16(A)</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5040"/>
                        </a:lnSpc>
                        <a:defRPr/>
                      </a:pPr>
                      <a:r>
                        <a:rPr lang="en-US" sz="3600">
                          <a:solidFill>
                            <a:srgbClr val="000000"/>
                          </a:solidFill>
                          <a:latin typeface="Klein Condensed"/>
                          <a:ea typeface="Klein Condensed"/>
                          <a:cs typeface="Klein Condensed"/>
                          <a:sym typeface="Klein Condensed"/>
                        </a:rPr>
                        <a:t>Section 17(A)</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2677634">
                <a:tc>
                  <a:txBody>
                    <a:bodyPr anchor="t" rtlCol="false"/>
                    <a:lstStyle/>
                    <a:p>
                      <a:pPr algn="ctr">
                        <a:lnSpc>
                          <a:spcPts val="6299"/>
                        </a:lnSpc>
                        <a:defRPr/>
                      </a:pPr>
                      <a:r>
                        <a:rPr lang="en-US" sz="4500">
                          <a:solidFill>
                            <a:srgbClr val="000000"/>
                          </a:solidFill>
                          <a:latin typeface="Klein Condensed"/>
                          <a:ea typeface="Klein Condensed"/>
                          <a:cs typeface="Klein Condensed"/>
                          <a:sym typeface="Klein Condensed"/>
                        </a:rPr>
                        <a:t>FINE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40"/>
                        </a:lnSpc>
                        <a:defRPr/>
                      </a:pPr>
                      <a:r>
                        <a:rPr lang="en-US" sz="2100" b="true">
                          <a:solidFill>
                            <a:srgbClr val="000000"/>
                          </a:solidFill>
                          <a:latin typeface="Klein Condensed Bold"/>
                          <a:ea typeface="Klein Condensed Bold"/>
                          <a:cs typeface="Klein Condensed Bold"/>
                          <a:sym typeface="Klein Condensed Bold"/>
                        </a:rPr>
                        <a:t>Minimum RM10,000 or 5 times the value of the bribe (whichever is higher)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40"/>
                        </a:lnSpc>
                        <a:defRPr/>
                      </a:pPr>
                      <a:r>
                        <a:rPr lang="en-US" sz="2100" b="true">
                          <a:solidFill>
                            <a:srgbClr val="000000"/>
                          </a:solidFill>
                          <a:latin typeface="Klein Condensed Bold"/>
                          <a:ea typeface="Klein Condensed Bold"/>
                          <a:cs typeface="Klein Condensed Bold"/>
                          <a:sym typeface="Klein Condensed Bold"/>
                        </a:rPr>
                        <a:t>Minimum RM1 million or 10 times the value of the bribe (whichever is higher)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451121">
                <a:tc>
                  <a:txBody>
                    <a:bodyPr anchor="t" rtlCol="false"/>
                    <a:lstStyle/>
                    <a:p>
                      <a:pPr algn="ctr">
                        <a:lnSpc>
                          <a:spcPts val="5040"/>
                        </a:lnSpc>
                        <a:defRPr/>
                      </a:pPr>
                      <a:r>
                        <a:rPr lang="en-US" sz="3600">
                          <a:solidFill>
                            <a:srgbClr val="000000"/>
                          </a:solidFill>
                          <a:latin typeface="Klein Condensed"/>
                          <a:ea typeface="Klein Condensed"/>
                          <a:cs typeface="Klein Condensed"/>
                          <a:sym typeface="Klein Condensed"/>
                        </a:rPr>
                        <a:t>IMPRISONMENT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gridSpan="2">
                  <a:txBody>
                    <a:bodyPr anchor="t" rtlCol="false"/>
                    <a:lstStyle/>
                    <a:p>
                      <a:pPr algn="l">
                        <a:lnSpc>
                          <a:spcPts val="2940"/>
                        </a:lnSpc>
                        <a:defRPr/>
                      </a:pPr>
                      <a:r>
                        <a:rPr lang="en-US" sz="2100" b="true">
                          <a:solidFill>
                            <a:srgbClr val="000000"/>
                          </a:solidFill>
                          <a:latin typeface="Arimo Bold"/>
                          <a:ea typeface="Arimo Bold"/>
                          <a:cs typeface="Arimo Bold"/>
                          <a:sym typeface="Arimo Bold"/>
                        </a:rPr>
                        <a:t>Maximum 20 years imprisonment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hMerge="true">
                  <a:txBody>
                    <a:bodyPr anchor="t" rtlCol="false"/>
                    <a:lstStyle/>
                    <a:p>
                      <a:pPr algn="l">
                        <a:lnSpc>
                          <a:spcPts val="2940"/>
                        </a:lnSpc>
                        <a:defRPr/>
                      </a:pPr>
                      <a:r>
                        <a:rPr lang="en-US" sz="2100" b="true">
                          <a:solidFill>
                            <a:srgbClr val="000000"/>
                          </a:solidFill>
                          <a:latin typeface="Arimo Bold"/>
                          <a:ea typeface="Arimo Bold"/>
                          <a:cs typeface="Arimo Bold"/>
                          <a:sym typeface="Arimo Bold"/>
                        </a:rPr>
                        <a:t>Maximum 20 years imprisonment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Freeform 15" id="15"/>
          <p:cNvSpPr/>
          <p:nvPr/>
        </p:nvSpPr>
        <p:spPr>
          <a:xfrm flipH="false" flipV="false" rot="0">
            <a:off x="1028700" y="2319965"/>
            <a:ext cx="6019091" cy="6164804"/>
          </a:xfrm>
          <a:custGeom>
            <a:avLst/>
            <a:gdLst/>
            <a:ahLst/>
            <a:cxnLst/>
            <a:rect r="r" b="b" t="t" l="l"/>
            <a:pathLst>
              <a:path h="6164804" w="6019091">
                <a:moveTo>
                  <a:pt x="0" y="0"/>
                </a:moveTo>
                <a:lnTo>
                  <a:pt x="6019091" y="0"/>
                </a:lnTo>
                <a:lnTo>
                  <a:pt x="6019091" y="6164804"/>
                </a:lnTo>
                <a:lnTo>
                  <a:pt x="0" y="616480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6" id="16"/>
          <p:cNvSpPr txBox="true"/>
          <p:nvPr/>
        </p:nvSpPr>
        <p:spPr>
          <a:xfrm rot="0">
            <a:off x="0" y="558127"/>
            <a:ext cx="18288000" cy="1072538"/>
          </a:xfrm>
          <a:prstGeom prst="rect">
            <a:avLst/>
          </a:prstGeom>
        </p:spPr>
        <p:txBody>
          <a:bodyPr anchor="t" rtlCol="false" tIns="0" lIns="0" bIns="0" rIns="0">
            <a:spAutoFit/>
          </a:bodyPr>
          <a:lstStyle/>
          <a:p>
            <a:pPr algn="ctr">
              <a:lnSpc>
                <a:spcPts val="8099"/>
              </a:lnSpc>
            </a:pPr>
            <a:r>
              <a:rPr lang="en-US" b="true" sz="8099">
                <a:solidFill>
                  <a:srgbClr val="022759"/>
                </a:solidFill>
                <a:latin typeface="Klein Condensed Bold"/>
                <a:ea typeface="Klein Condensed Bold"/>
                <a:cs typeface="Klein Condensed Bold"/>
                <a:sym typeface="Klein Condensed Bold"/>
              </a:rPr>
              <a:t>CONSEQUENCES OF THE CORRUPTED COP</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C3CDFF"/>
        </a:solidFill>
      </p:bgPr>
    </p:bg>
    <p:spTree>
      <p:nvGrpSpPr>
        <p:cNvPr id="1" name=""/>
        <p:cNvGrpSpPr/>
        <p:nvPr/>
      </p:nvGrpSpPr>
      <p:grpSpPr>
        <a:xfrm>
          <a:off x="0" y="0"/>
          <a:ext cx="0" cy="0"/>
          <a:chOff x="0" y="0"/>
          <a:chExt cx="0" cy="0"/>
        </a:xfrm>
      </p:grpSpPr>
      <p:grpSp>
        <p:nvGrpSpPr>
          <p:cNvPr name="Group 2" id="2"/>
          <p:cNvGrpSpPr/>
          <p:nvPr/>
        </p:nvGrpSpPr>
        <p:grpSpPr>
          <a:xfrm rot="0">
            <a:off x="-615117" y="9258300"/>
            <a:ext cx="19221178" cy="1296051"/>
            <a:chOff x="0" y="0"/>
            <a:chExt cx="6461577" cy="435693"/>
          </a:xfrm>
        </p:grpSpPr>
        <p:sp>
          <p:nvSpPr>
            <p:cNvPr name="Freeform 3" id="3"/>
            <p:cNvSpPr/>
            <p:nvPr/>
          </p:nvSpPr>
          <p:spPr>
            <a:xfrm flipH="false" flipV="false" rot="0">
              <a:off x="0" y="0"/>
              <a:ext cx="6461577" cy="435693"/>
            </a:xfrm>
            <a:custGeom>
              <a:avLst/>
              <a:gdLst/>
              <a:ahLst/>
              <a:cxnLst/>
              <a:rect r="r" b="b" t="t" l="l"/>
              <a:pathLst>
                <a:path h="435693" w="6461577">
                  <a:moveTo>
                    <a:pt x="0" y="0"/>
                  </a:moveTo>
                  <a:lnTo>
                    <a:pt x="6461577" y="0"/>
                  </a:lnTo>
                  <a:lnTo>
                    <a:pt x="6461577" y="435693"/>
                  </a:lnTo>
                  <a:lnTo>
                    <a:pt x="0" y="435693"/>
                  </a:lnTo>
                  <a:close/>
                </a:path>
              </a:pathLst>
            </a:custGeom>
            <a:solidFill>
              <a:srgbClr val="D82222"/>
            </a:solidFill>
          </p:spPr>
        </p:sp>
        <p:sp>
          <p:nvSpPr>
            <p:cNvPr name="TextBox 4" id="4"/>
            <p:cNvSpPr txBox="true"/>
            <p:nvPr/>
          </p:nvSpPr>
          <p:spPr>
            <a:xfrm>
              <a:off x="0" y="-28575"/>
              <a:ext cx="6461577" cy="464268"/>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10800000">
            <a:off x="-384659" y="-82213"/>
            <a:ext cx="19221178" cy="487940"/>
            <a:chOff x="0" y="0"/>
            <a:chExt cx="6461577" cy="164031"/>
          </a:xfrm>
        </p:grpSpPr>
        <p:sp>
          <p:nvSpPr>
            <p:cNvPr name="Freeform 6" id="6"/>
            <p:cNvSpPr/>
            <p:nvPr/>
          </p:nvSpPr>
          <p:spPr>
            <a:xfrm flipH="false" flipV="false" rot="0">
              <a:off x="0" y="0"/>
              <a:ext cx="6461577" cy="164031"/>
            </a:xfrm>
            <a:custGeom>
              <a:avLst/>
              <a:gdLst/>
              <a:ahLst/>
              <a:cxnLst/>
              <a:rect r="r" b="b" t="t" l="l"/>
              <a:pathLst>
                <a:path h="164031" w="6461577">
                  <a:moveTo>
                    <a:pt x="0" y="0"/>
                  </a:moveTo>
                  <a:lnTo>
                    <a:pt x="6461577" y="0"/>
                  </a:lnTo>
                  <a:lnTo>
                    <a:pt x="6461577" y="164031"/>
                  </a:lnTo>
                  <a:lnTo>
                    <a:pt x="0" y="164031"/>
                  </a:lnTo>
                  <a:close/>
                </a:path>
              </a:pathLst>
            </a:custGeom>
            <a:solidFill>
              <a:srgbClr val="022759"/>
            </a:solidFill>
          </p:spPr>
        </p:sp>
        <p:sp>
          <p:nvSpPr>
            <p:cNvPr name="TextBox 7" id="7"/>
            <p:cNvSpPr txBox="true"/>
            <p:nvPr/>
          </p:nvSpPr>
          <p:spPr>
            <a:xfrm>
              <a:off x="0" y="-28575"/>
              <a:ext cx="6461577" cy="19260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10800000">
            <a:off x="-318061" y="405727"/>
            <a:ext cx="18924122" cy="318843"/>
            <a:chOff x="0" y="0"/>
            <a:chExt cx="6361716" cy="107185"/>
          </a:xfrm>
        </p:grpSpPr>
        <p:sp>
          <p:nvSpPr>
            <p:cNvPr name="Freeform 9" id="9"/>
            <p:cNvSpPr/>
            <p:nvPr/>
          </p:nvSpPr>
          <p:spPr>
            <a:xfrm flipH="false" flipV="false" rot="0">
              <a:off x="0" y="0"/>
              <a:ext cx="6361716" cy="107185"/>
            </a:xfrm>
            <a:custGeom>
              <a:avLst/>
              <a:gdLst/>
              <a:ahLst/>
              <a:cxnLst/>
              <a:rect r="r" b="b" t="t" l="l"/>
              <a:pathLst>
                <a:path h="107185" w="6361716">
                  <a:moveTo>
                    <a:pt x="0" y="0"/>
                  </a:moveTo>
                  <a:lnTo>
                    <a:pt x="6361716" y="0"/>
                  </a:lnTo>
                  <a:lnTo>
                    <a:pt x="6361716" y="107185"/>
                  </a:lnTo>
                  <a:lnTo>
                    <a:pt x="0" y="107185"/>
                  </a:lnTo>
                  <a:close/>
                </a:path>
              </a:pathLst>
            </a:custGeom>
            <a:solidFill>
              <a:srgbClr val="FFFFFF"/>
            </a:solidFill>
          </p:spPr>
        </p:sp>
        <p:sp>
          <p:nvSpPr>
            <p:cNvPr name="TextBox 10" id="10"/>
            <p:cNvSpPr txBox="true"/>
            <p:nvPr/>
          </p:nvSpPr>
          <p:spPr>
            <a:xfrm>
              <a:off x="0" y="-28575"/>
              <a:ext cx="6361716" cy="13576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10800000">
            <a:off x="-384659" y="9968157"/>
            <a:ext cx="19221178" cy="586193"/>
            <a:chOff x="0" y="0"/>
            <a:chExt cx="6461577" cy="197060"/>
          </a:xfrm>
        </p:grpSpPr>
        <p:sp>
          <p:nvSpPr>
            <p:cNvPr name="Freeform 12" id="12"/>
            <p:cNvSpPr/>
            <p:nvPr/>
          </p:nvSpPr>
          <p:spPr>
            <a:xfrm flipH="false" flipV="false" rot="0">
              <a:off x="0" y="0"/>
              <a:ext cx="6461577" cy="197060"/>
            </a:xfrm>
            <a:custGeom>
              <a:avLst/>
              <a:gdLst/>
              <a:ahLst/>
              <a:cxnLst/>
              <a:rect r="r" b="b" t="t" l="l"/>
              <a:pathLst>
                <a:path h="197060" w="6461577">
                  <a:moveTo>
                    <a:pt x="0" y="0"/>
                  </a:moveTo>
                  <a:lnTo>
                    <a:pt x="6461577" y="0"/>
                  </a:lnTo>
                  <a:lnTo>
                    <a:pt x="6461577" y="197060"/>
                  </a:lnTo>
                  <a:lnTo>
                    <a:pt x="0" y="197060"/>
                  </a:lnTo>
                  <a:close/>
                </a:path>
              </a:pathLst>
            </a:custGeom>
            <a:solidFill>
              <a:srgbClr val="FFFFFF"/>
            </a:solidFill>
          </p:spPr>
        </p:sp>
        <p:sp>
          <p:nvSpPr>
            <p:cNvPr name="TextBox 13" id="13"/>
            <p:cNvSpPr txBox="true"/>
            <p:nvPr/>
          </p:nvSpPr>
          <p:spPr>
            <a:xfrm>
              <a:off x="0" y="-28575"/>
              <a:ext cx="6461577" cy="225635"/>
            </a:xfrm>
            <a:prstGeom prst="rect">
              <a:avLst/>
            </a:prstGeom>
          </p:spPr>
          <p:txBody>
            <a:bodyPr anchor="ctr" rtlCol="false" tIns="50800" lIns="50800" bIns="50800" rIns="50800"/>
            <a:lstStyle/>
            <a:p>
              <a:pPr algn="ctr">
                <a:lnSpc>
                  <a:spcPts val="2659"/>
                </a:lnSpc>
              </a:pPr>
            </a:p>
          </p:txBody>
        </p:sp>
      </p:grpSp>
      <p:sp>
        <p:nvSpPr>
          <p:cNvPr name="Freeform 14" id="14"/>
          <p:cNvSpPr/>
          <p:nvPr/>
        </p:nvSpPr>
        <p:spPr>
          <a:xfrm flipH="false" flipV="false" rot="0">
            <a:off x="13462410" y="6886728"/>
            <a:ext cx="2035970" cy="1917513"/>
          </a:xfrm>
          <a:custGeom>
            <a:avLst/>
            <a:gdLst/>
            <a:ahLst/>
            <a:cxnLst/>
            <a:rect r="r" b="b" t="t" l="l"/>
            <a:pathLst>
              <a:path h="1917513" w="2035970">
                <a:moveTo>
                  <a:pt x="0" y="0"/>
                </a:moveTo>
                <a:lnTo>
                  <a:pt x="2035970" y="0"/>
                </a:lnTo>
                <a:lnTo>
                  <a:pt x="2035970" y="1917513"/>
                </a:lnTo>
                <a:lnTo>
                  <a:pt x="0" y="19175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5" id="15"/>
          <p:cNvSpPr txBox="true"/>
          <p:nvPr/>
        </p:nvSpPr>
        <p:spPr>
          <a:xfrm rot="0">
            <a:off x="880172" y="995774"/>
            <a:ext cx="16230600" cy="1209675"/>
          </a:xfrm>
          <a:prstGeom prst="rect">
            <a:avLst/>
          </a:prstGeom>
        </p:spPr>
        <p:txBody>
          <a:bodyPr anchor="t" rtlCol="false" tIns="0" lIns="0" bIns="0" rIns="0">
            <a:spAutoFit/>
          </a:bodyPr>
          <a:lstStyle/>
          <a:p>
            <a:pPr algn="ctr">
              <a:lnSpc>
                <a:spcPts val="9000"/>
              </a:lnSpc>
            </a:pPr>
            <a:r>
              <a:rPr lang="en-US" b="true" sz="9000">
                <a:solidFill>
                  <a:srgbClr val="022759"/>
                </a:solidFill>
                <a:latin typeface="Klein Condensed Bold"/>
                <a:ea typeface="Klein Condensed Bold"/>
                <a:cs typeface="Klein Condensed Bold"/>
                <a:sym typeface="Klein Condensed Bold"/>
              </a:rPr>
              <a:t>CONSEQUENCES OF THE BRIBER</a:t>
            </a:r>
          </a:p>
        </p:txBody>
      </p:sp>
      <p:sp>
        <p:nvSpPr>
          <p:cNvPr name="Freeform 16" id="16"/>
          <p:cNvSpPr/>
          <p:nvPr/>
        </p:nvSpPr>
        <p:spPr>
          <a:xfrm flipH="false" flipV="false" rot="0">
            <a:off x="12741892" y="2314728"/>
            <a:ext cx="3477006" cy="4114800"/>
          </a:xfrm>
          <a:custGeom>
            <a:avLst/>
            <a:gdLst/>
            <a:ahLst/>
            <a:cxnLst/>
            <a:rect r="r" b="b" t="t" l="l"/>
            <a:pathLst>
              <a:path h="4114800" w="3477006">
                <a:moveTo>
                  <a:pt x="0" y="0"/>
                </a:moveTo>
                <a:lnTo>
                  <a:pt x="3477006" y="0"/>
                </a:lnTo>
                <a:lnTo>
                  <a:pt x="3477006" y="4114800"/>
                </a:lnTo>
                <a:lnTo>
                  <a:pt x="0" y="4114800"/>
                </a:lnTo>
                <a:lnTo>
                  <a:pt x="0" y="0"/>
                </a:lnTo>
                <a:close/>
              </a:path>
            </a:pathLst>
          </a:custGeom>
          <a:blipFill>
            <a:blip r:embed="rId4"/>
            <a:stretch>
              <a:fillRect l="0" t="0" r="0" b="0"/>
            </a:stretch>
          </a:blipFill>
        </p:spPr>
      </p:sp>
      <p:graphicFrame>
        <p:nvGraphicFramePr>
          <p:cNvPr name="Table 17" id="17"/>
          <p:cNvGraphicFramePr>
            <a:graphicFrameLocks noGrp="true"/>
          </p:cNvGraphicFramePr>
          <p:nvPr/>
        </p:nvGraphicFramePr>
        <p:xfrm>
          <a:off x="1028700" y="2205449"/>
          <a:ext cx="8448980" cy="6934200"/>
        </p:xfrm>
        <a:graphic>
          <a:graphicData uri="http://schemas.openxmlformats.org/drawingml/2006/table">
            <a:tbl>
              <a:tblPr/>
              <a:tblGrid>
                <a:gridCol w="2816327"/>
                <a:gridCol w="2816327"/>
                <a:gridCol w="2816327"/>
              </a:tblGrid>
              <a:tr h="1157294">
                <a:tc>
                  <a:txBody>
                    <a:bodyPr anchor="t" rtlCol="false"/>
                    <a:lstStyle/>
                    <a:p>
                      <a:pPr algn="l">
                        <a:lnSpc>
                          <a:spcPts val="4899"/>
                        </a:lnSpc>
                        <a:defRPr/>
                      </a:pPr>
                      <a:r>
                        <a:rPr lang="en-US" sz="3499" b="true">
                          <a:solidFill>
                            <a:srgbClr val="000000"/>
                          </a:solidFill>
                          <a:latin typeface="Be Vietnam Ultra-Bold"/>
                          <a:ea typeface="Be Vietnam Ultra-Bold"/>
                          <a:cs typeface="Be Vietnam Ultra-Bold"/>
                          <a:sym typeface="Be Vietnam Ultra-Bold"/>
                        </a:rPr>
                        <a:t>PENALTY</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l">
                        <a:lnSpc>
                          <a:spcPts val="3079"/>
                        </a:lnSpc>
                        <a:defRPr/>
                      </a:pPr>
                      <a:r>
                        <a:rPr lang="en-US" sz="2199" b="true">
                          <a:solidFill>
                            <a:srgbClr val="000000"/>
                          </a:solidFill>
                          <a:latin typeface="Be Vietnam Ultra-Bold"/>
                          <a:ea typeface="Be Vietnam Ultra-Bold"/>
                          <a:cs typeface="Be Vietnam Ultra-Bold"/>
                          <a:sym typeface="Be Vietnam Ultra-Bold"/>
                        </a:rPr>
                        <a:t>Section 16(b)</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l">
                        <a:lnSpc>
                          <a:spcPts val="3079"/>
                        </a:lnSpc>
                        <a:defRPr/>
                      </a:pPr>
                      <a:r>
                        <a:rPr lang="en-US" sz="2199" b="true">
                          <a:solidFill>
                            <a:srgbClr val="000000"/>
                          </a:solidFill>
                          <a:latin typeface="Be Vietnam Ultra-Bold"/>
                          <a:ea typeface="Be Vietnam Ultra-Bold"/>
                          <a:cs typeface="Be Vietnam Ultra-Bold"/>
                          <a:sym typeface="Be Vietnam Ultra-Bold"/>
                        </a:rPr>
                        <a:t>Section 17(b)</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r h="2056349">
                <a:tc>
                  <a:txBody>
                    <a:bodyPr anchor="t" rtlCol="false"/>
                    <a:lstStyle/>
                    <a:p>
                      <a:pPr algn="l">
                        <a:lnSpc>
                          <a:spcPts val="3079"/>
                        </a:lnSpc>
                        <a:defRPr/>
                      </a:pPr>
                      <a:r>
                        <a:rPr lang="en-US" sz="2199" b="true">
                          <a:solidFill>
                            <a:srgbClr val="000000"/>
                          </a:solidFill>
                          <a:latin typeface="Be Vietnam Ultra-Bold"/>
                          <a:ea typeface="Be Vietnam Ultra-Bold"/>
                          <a:cs typeface="Be Vietnam Ultra-Bold"/>
                          <a:sym typeface="Be Vietnam Ultra-Bold"/>
                        </a:rPr>
                        <a:t>Focus</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l">
                        <a:lnSpc>
                          <a:spcPts val="3079"/>
                        </a:lnSpc>
                        <a:defRPr/>
                      </a:pPr>
                      <a:r>
                        <a:rPr lang="en-US" sz="2199" b="true">
                          <a:solidFill>
                            <a:srgbClr val="000000"/>
                          </a:solidFill>
                          <a:latin typeface="Be Vietnam Ultra-Bold"/>
                          <a:ea typeface="Be Vietnam Ultra-Bold"/>
                          <a:cs typeface="Be Vietnam Ultra-Bold"/>
                          <a:sym typeface="Be Vietnam Ultra-Bold"/>
                        </a:rPr>
                        <a:t>Giving gratification with intent to induce a person</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l">
                        <a:lnSpc>
                          <a:spcPts val="3079"/>
                        </a:lnSpc>
                        <a:defRPr/>
                      </a:pPr>
                      <a:r>
                        <a:rPr lang="en-US" sz="2199" b="true">
                          <a:solidFill>
                            <a:srgbClr val="000000"/>
                          </a:solidFill>
                          <a:latin typeface="Be Vietnam Ultra-Bold"/>
                          <a:ea typeface="Be Vietnam Ultra-Bold"/>
                          <a:cs typeface="Be Vietnam Ultra-Bold"/>
                          <a:sym typeface="Be Vietnam Ultra-Bold"/>
                        </a:rPr>
                        <a:t>Giving gratification to a public officer to influence duty</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r h="2056349">
                <a:tc>
                  <a:txBody>
                    <a:bodyPr anchor="t" rtlCol="false"/>
                    <a:lstStyle/>
                    <a:p>
                      <a:pPr algn="l">
                        <a:lnSpc>
                          <a:spcPts val="3079"/>
                        </a:lnSpc>
                        <a:defRPr/>
                      </a:pPr>
                      <a:r>
                        <a:rPr lang="en-US" sz="2199" b="true">
                          <a:solidFill>
                            <a:srgbClr val="000000"/>
                          </a:solidFill>
                          <a:latin typeface="Be Vietnam Ultra-Bold"/>
                          <a:ea typeface="Be Vietnam Ultra-Bold"/>
                          <a:cs typeface="Be Vietnam Ultra-Bold"/>
                          <a:sym typeface="Be Vietnam Ultra-Bold"/>
                        </a:rPr>
                        <a:t>Penalty</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l">
                        <a:lnSpc>
                          <a:spcPts val="3079"/>
                        </a:lnSpc>
                        <a:defRPr/>
                      </a:pPr>
                      <a:r>
                        <a:rPr lang="en-US" sz="2199" b="true">
                          <a:solidFill>
                            <a:srgbClr val="000000"/>
                          </a:solidFill>
                          <a:latin typeface="Be Vietnam Ultra-Bold"/>
                          <a:ea typeface="Be Vietnam Ultra-Bold"/>
                          <a:cs typeface="Be Vietnam Ultra-Bold"/>
                          <a:sym typeface="Be Vietnam Ultra-Bold"/>
                        </a:rPr>
                        <a:t>Up to 20 years prison, fine RM10,000 or 5x bribe</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l">
                        <a:lnSpc>
                          <a:spcPts val="3079"/>
                        </a:lnSpc>
                        <a:defRPr/>
                      </a:pPr>
                      <a:r>
                        <a:rPr lang="en-US" sz="2199" b="true">
                          <a:solidFill>
                            <a:srgbClr val="000000"/>
                          </a:solidFill>
                          <a:latin typeface="Be Vietnam Ultra-Bold"/>
                          <a:ea typeface="Be Vietnam Ultra-Bold"/>
                          <a:cs typeface="Be Vietnam Ultra-Bold"/>
                          <a:sym typeface="Be Vietnam Ultra-Bold"/>
                        </a:rPr>
                        <a:t>Same penalties, but specifically targets public officers</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r h="1664208">
                <a:tc>
                  <a:txBody>
                    <a:bodyPr anchor="t" rtlCol="false"/>
                    <a:lstStyle/>
                    <a:p>
                      <a:pPr algn="l">
                        <a:lnSpc>
                          <a:spcPts val="3079"/>
                        </a:lnSpc>
                        <a:defRPr/>
                      </a:pPr>
                      <a:r>
                        <a:rPr lang="en-US" sz="2199" b="true">
                          <a:solidFill>
                            <a:srgbClr val="000000"/>
                          </a:solidFill>
                          <a:latin typeface="Be Vietnam Ultra-Bold"/>
                          <a:ea typeface="Be Vietnam Ultra-Bold"/>
                          <a:cs typeface="Be Vietnam Ultra-Bold"/>
                          <a:sym typeface="Be Vietnam Ultra-Bold"/>
                        </a:rPr>
                        <a:t>Example</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l">
                        <a:lnSpc>
                          <a:spcPts val="3079"/>
                        </a:lnSpc>
                        <a:defRPr/>
                      </a:pPr>
                      <a:r>
                        <a:rPr lang="en-US" sz="2199" b="true">
                          <a:solidFill>
                            <a:srgbClr val="000000"/>
                          </a:solidFill>
                          <a:latin typeface="Be Vietnam Ultra-Bold"/>
                          <a:ea typeface="Be Vietnam Ultra-Bold"/>
                          <a:cs typeface="Be Vietnam Ultra-Bold"/>
                          <a:sym typeface="Be Vietnam Ultra-Bold"/>
                        </a:rPr>
                        <a:t>Paying someone to approve a deal</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l">
                        <a:lnSpc>
                          <a:spcPts val="3079"/>
                        </a:lnSpc>
                        <a:defRPr/>
                      </a:pPr>
                      <a:r>
                        <a:rPr lang="en-US" sz="2199" b="true">
                          <a:solidFill>
                            <a:srgbClr val="000000"/>
                          </a:solidFill>
                          <a:latin typeface="Be Vietnam Ultra-Bold"/>
                          <a:ea typeface="Be Vietnam Ultra-Bold"/>
                          <a:cs typeface="Be Vietnam Ultra-Bold"/>
                          <a:sym typeface="Be Vietnam Ultra-Bold"/>
                        </a:rPr>
                        <a:t>Paying a police officer to avoid a summons</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bl>
          </a:graphicData>
        </a:graphic>
      </p:graphicFrame>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C3CDFF"/>
        </a:solidFill>
      </p:bgPr>
    </p:bg>
    <p:spTree>
      <p:nvGrpSpPr>
        <p:cNvPr id="1" name=""/>
        <p:cNvGrpSpPr/>
        <p:nvPr/>
      </p:nvGrpSpPr>
      <p:grpSpPr>
        <a:xfrm>
          <a:off x="0" y="0"/>
          <a:ext cx="0" cy="0"/>
          <a:chOff x="0" y="0"/>
          <a:chExt cx="0" cy="0"/>
        </a:xfrm>
      </p:grpSpPr>
      <p:grpSp>
        <p:nvGrpSpPr>
          <p:cNvPr name="Group 2" id="2"/>
          <p:cNvGrpSpPr/>
          <p:nvPr/>
        </p:nvGrpSpPr>
        <p:grpSpPr>
          <a:xfrm rot="0">
            <a:off x="-615117" y="9258300"/>
            <a:ext cx="19221178" cy="1296051"/>
            <a:chOff x="0" y="0"/>
            <a:chExt cx="6461577" cy="435693"/>
          </a:xfrm>
        </p:grpSpPr>
        <p:sp>
          <p:nvSpPr>
            <p:cNvPr name="Freeform 3" id="3"/>
            <p:cNvSpPr/>
            <p:nvPr/>
          </p:nvSpPr>
          <p:spPr>
            <a:xfrm flipH="false" flipV="false" rot="0">
              <a:off x="0" y="0"/>
              <a:ext cx="6461577" cy="435693"/>
            </a:xfrm>
            <a:custGeom>
              <a:avLst/>
              <a:gdLst/>
              <a:ahLst/>
              <a:cxnLst/>
              <a:rect r="r" b="b" t="t" l="l"/>
              <a:pathLst>
                <a:path h="435693" w="6461577">
                  <a:moveTo>
                    <a:pt x="0" y="0"/>
                  </a:moveTo>
                  <a:lnTo>
                    <a:pt x="6461577" y="0"/>
                  </a:lnTo>
                  <a:lnTo>
                    <a:pt x="6461577" y="435693"/>
                  </a:lnTo>
                  <a:lnTo>
                    <a:pt x="0" y="435693"/>
                  </a:lnTo>
                  <a:close/>
                </a:path>
              </a:pathLst>
            </a:custGeom>
            <a:solidFill>
              <a:srgbClr val="D82222"/>
            </a:solidFill>
          </p:spPr>
        </p:sp>
        <p:sp>
          <p:nvSpPr>
            <p:cNvPr name="TextBox 4" id="4"/>
            <p:cNvSpPr txBox="true"/>
            <p:nvPr/>
          </p:nvSpPr>
          <p:spPr>
            <a:xfrm>
              <a:off x="0" y="-28575"/>
              <a:ext cx="6461577" cy="464268"/>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10800000">
            <a:off x="-384659" y="-82213"/>
            <a:ext cx="19221178" cy="487940"/>
            <a:chOff x="0" y="0"/>
            <a:chExt cx="6461577" cy="164031"/>
          </a:xfrm>
        </p:grpSpPr>
        <p:sp>
          <p:nvSpPr>
            <p:cNvPr name="Freeform 6" id="6"/>
            <p:cNvSpPr/>
            <p:nvPr/>
          </p:nvSpPr>
          <p:spPr>
            <a:xfrm flipH="false" flipV="false" rot="0">
              <a:off x="0" y="0"/>
              <a:ext cx="6461577" cy="164031"/>
            </a:xfrm>
            <a:custGeom>
              <a:avLst/>
              <a:gdLst/>
              <a:ahLst/>
              <a:cxnLst/>
              <a:rect r="r" b="b" t="t" l="l"/>
              <a:pathLst>
                <a:path h="164031" w="6461577">
                  <a:moveTo>
                    <a:pt x="0" y="0"/>
                  </a:moveTo>
                  <a:lnTo>
                    <a:pt x="6461577" y="0"/>
                  </a:lnTo>
                  <a:lnTo>
                    <a:pt x="6461577" y="164031"/>
                  </a:lnTo>
                  <a:lnTo>
                    <a:pt x="0" y="164031"/>
                  </a:lnTo>
                  <a:close/>
                </a:path>
              </a:pathLst>
            </a:custGeom>
            <a:solidFill>
              <a:srgbClr val="022759"/>
            </a:solidFill>
          </p:spPr>
        </p:sp>
        <p:sp>
          <p:nvSpPr>
            <p:cNvPr name="TextBox 7" id="7"/>
            <p:cNvSpPr txBox="true"/>
            <p:nvPr/>
          </p:nvSpPr>
          <p:spPr>
            <a:xfrm>
              <a:off x="0" y="-28575"/>
              <a:ext cx="6461577" cy="19260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10800000">
            <a:off x="-318061" y="405727"/>
            <a:ext cx="18924122" cy="318843"/>
            <a:chOff x="0" y="0"/>
            <a:chExt cx="6361716" cy="107185"/>
          </a:xfrm>
        </p:grpSpPr>
        <p:sp>
          <p:nvSpPr>
            <p:cNvPr name="Freeform 9" id="9"/>
            <p:cNvSpPr/>
            <p:nvPr/>
          </p:nvSpPr>
          <p:spPr>
            <a:xfrm flipH="false" flipV="false" rot="0">
              <a:off x="0" y="0"/>
              <a:ext cx="6361716" cy="107185"/>
            </a:xfrm>
            <a:custGeom>
              <a:avLst/>
              <a:gdLst/>
              <a:ahLst/>
              <a:cxnLst/>
              <a:rect r="r" b="b" t="t" l="l"/>
              <a:pathLst>
                <a:path h="107185" w="6361716">
                  <a:moveTo>
                    <a:pt x="0" y="0"/>
                  </a:moveTo>
                  <a:lnTo>
                    <a:pt x="6361716" y="0"/>
                  </a:lnTo>
                  <a:lnTo>
                    <a:pt x="6361716" y="107185"/>
                  </a:lnTo>
                  <a:lnTo>
                    <a:pt x="0" y="107185"/>
                  </a:lnTo>
                  <a:close/>
                </a:path>
              </a:pathLst>
            </a:custGeom>
            <a:solidFill>
              <a:srgbClr val="FFFFFF"/>
            </a:solidFill>
          </p:spPr>
        </p:sp>
        <p:sp>
          <p:nvSpPr>
            <p:cNvPr name="TextBox 10" id="10"/>
            <p:cNvSpPr txBox="true"/>
            <p:nvPr/>
          </p:nvSpPr>
          <p:spPr>
            <a:xfrm>
              <a:off x="0" y="-28575"/>
              <a:ext cx="6361716" cy="13576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10800000">
            <a:off x="-384659" y="9968157"/>
            <a:ext cx="19221178" cy="586193"/>
            <a:chOff x="0" y="0"/>
            <a:chExt cx="6461577" cy="197060"/>
          </a:xfrm>
        </p:grpSpPr>
        <p:sp>
          <p:nvSpPr>
            <p:cNvPr name="Freeform 12" id="12"/>
            <p:cNvSpPr/>
            <p:nvPr/>
          </p:nvSpPr>
          <p:spPr>
            <a:xfrm flipH="false" flipV="false" rot="0">
              <a:off x="0" y="0"/>
              <a:ext cx="6461577" cy="197060"/>
            </a:xfrm>
            <a:custGeom>
              <a:avLst/>
              <a:gdLst/>
              <a:ahLst/>
              <a:cxnLst/>
              <a:rect r="r" b="b" t="t" l="l"/>
              <a:pathLst>
                <a:path h="197060" w="6461577">
                  <a:moveTo>
                    <a:pt x="0" y="0"/>
                  </a:moveTo>
                  <a:lnTo>
                    <a:pt x="6461577" y="0"/>
                  </a:lnTo>
                  <a:lnTo>
                    <a:pt x="6461577" y="197060"/>
                  </a:lnTo>
                  <a:lnTo>
                    <a:pt x="0" y="197060"/>
                  </a:lnTo>
                  <a:close/>
                </a:path>
              </a:pathLst>
            </a:custGeom>
            <a:solidFill>
              <a:srgbClr val="FFFFFF"/>
            </a:solidFill>
          </p:spPr>
        </p:sp>
        <p:sp>
          <p:nvSpPr>
            <p:cNvPr name="TextBox 13" id="13"/>
            <p:cNvSpPr txBox="true"/>
            <p:nvPr/>
          </p:nvSpPr>
          <p:spPr>
            <a:xfrm>
              <a:off x="0" y="-28575"/>
              <a:ext cx="6461577" cy="225635"/>
            </a:xfrm>
            <a:prstGeom prst="rect">
              <a:avLst/>
            </a:prstGeom>
          </p:spPr>
          <p:txBody>
            <a:bodyPr anchor="ctr" rtlCol="false" tIns="50800" lIns="50800" bIns="50800" rIns="50800"/>
            <a:lstStyle/>
            <a:p>
              <a:pPr algn="ctr">
                <a:lnSpc>
                  <a:spcPts val="2659"/>
                </a:lnSpc>
              </a:pPr>
            </a:p>
          </p:txBody>
        </p:sp>
      </p:grpSp>
      <p:sp>
        <p:nvSpPr>
          <p:cNvPr name="Freeform 14" id="14"/>
          <p:cNvSpPr/>
          <p:nvPr/>
        </p:nvSpPr>
        <p:spPr>
          <a:xfrm flipH="false" flipV="false" rot="0">
            <a:off x="14527517" y="3468461"/>
            <a:ext cx="2583255" cy="2655166"/>
          </a:xfrm>
          <a:custGeom>
            <a:avLst/>
            <a:gdLst/>
            <a:ahLst/>
            <a:cxnLst/>
            <a:rect r="r" b="b" t="t" l="l"/>
            <a:pathLst>
              <a:path h="2655166" w="2583255">
                <a:moveTo>
                  <a:pt x="0" y="0"/>
                </a:moveTo>
                <a:lnTo>
                  <a:pt x="2583255" y="0"/>
                </a:lnTo>
                <a:lnTo>
                  <a:pt x="2583255" y="2655166"/>
                </a:lnTo>
                <a:lnTo>
                  <a:pt x="0" y="2655166"/>
                </a:lnTo>
                <a:lnTo>
                  <a:pt x="0" y="0"/>
                </a:lnTo>
                <a:close/>
              </a:path>
            </a:pathLst>
          </a:custGeom>
          <a:blipFill>
            <a:blip r:embed="rId2"/>
            <a:stretch>
              <a:fillRect l="0" t="0" r="0" b="0"/>
            </a:stretch>
          </a:blipFill>
        </p:spPr>
      </p:sp>
      <p:sp>
        <p:nvSpPr>
          <p:cNvPr name="Freeform 15" id="15"/>
          <p:cNvSpPr/>
          <p:nvPr/>
        </p:nvSpPr>
        <p:spPr>
          <a:xfrm flipH="false" flipV="false" rot="0">
            <a:off x="14648436" y="6441209"/>
            <a:ext cx="2217444" cy="2593502"/>
          </a:xfrm>
          <a:custGeom>
            <a:avLst/>
            <a:gdLst/>
            <a:ahLst/>
            <a:cxnLst/>
            <a:rect r="r" b="b" t="t" l="l"/>
            <a:pathLst>
              <a:path h="2593502" w="2217444">
                <a:moveTo>
                  <a:pt x="0" y="0"/>
                </a:moveTo>
                <a:lnTo>
                  <a:pt x="2217444" y="0"/>
                </a:lnTo>
                <a:lnTo>
                  <a:pt x="2217444" y="2593502"/>
                </a:lnTo>
                <a:lnTo>
                  <a:pt x="0" y="2593502"/>
                </a:lnTo>
                <a:lnTo>
                  <a:pt x="0" y="0"/>
                </a:lnTo>
                <a:close/>
              </a:path>
            </a:pathLst>
          </a:custGeom>
          <a:blipFill>
            <a:blip r:embed="rId3"/>
            <a:stretch>
              <a:fillRect l="0" t="0" r="0" b="0"/>
            </a:stretch>
          </a:blipFill>
        </p:spPr>
      </p:sp>
      <p:sp>
        <p:nvSpPr>
          <p:cNvPr name="TextBox 16" id="16"/>
          <p:cNvSpPr txBox="true"/>
          <p:nvPr/>
        </p:nvSpPr>
        <p:spPr>
          <a:xfrm rot="0">
            <a:off x="880172" y="1115786"/>
            <a:ext cx="16230600" cy="2352675"/>
          </a:xfrm>
          <a:prstGeom prst="rect">
            <a:avLst/>
          </a:prstGeom>
        </p:spPr>
        <p:txBody>
          <a:bodyPr anchor="t" rtlCol="false" tIns="0" lIns="0" bIns="0" rIns="0">
            <a:spAutoFit/>
          </a:bodyPr>
          <a:lstStyle/>
          <a:p>
            <a:pPr algn="ctr">
              <a:lnSpc>
                <a:spcPts val="9000"/>
              </a:lnSpc>
            </a:pPr>
            <a:r>
              <a:rPr lang="en-US" b="true" sz="9000">
                <a:solidFill>
                  <a:srgbClr val="022759"/>
                </a:solidFill>
                <a:latin typeface="Klein Condensed Bold"/>
                <a:ea typeface="Klein Condensed Bold"/>
                <a:cs typeface="Klein Condensed Bold"/>
                <a:sym typeface="Klein Condensed Bold"/>
              </a:rPr>
              <a:t>BRIBERY: A SHORTCUT TO A DEAD END</a:t>
            </a:r>
          </a:p>
        </p:txBody>
      </p:sp>
      <p:sp>
        <p:nvSpPr>
          <p:cNvPr name="TextBox 17" id="17"/>
          <p:cNvSpPr txBox="true"/>
          <p:nvPr/>
        </p:nvSpPr>
        <p:spPr>
          <a:xfrm rot="0">
            <a:off x="1330651" y="7685970"/>
            <a:ext cx="12305983" cy="1348741"/>
          </a:xfrm>
          <a:prstGeom prst="rect">
            <a:avLst/>
          </a:prstGeom>
        </p:spPr>
        <p:txBody>
          <a:bodyPr anchor="t" rtlCol="false" tIns="0" lIns="0" bIns="0" rIns="0">
            <a:spAutoFit/>
          </a:bodyPr>
          <a:lstStyle/>
          <a:p>
            <a:pPr algn="ctr">
              <a:lnSpc>
                <a:spcPts val="5459"/>
              </a:lnSpc>
              <a:spcBef>
                <a:spcPct val="0"/>
              </a:spcBef>
            </a:pPr>
            <a:r>
              <a:rPr lang="en-US" sz="3899" i="true">
                <a:solidFill>
                  <a:srgbClr val="022759"/>
                </a:solidFill>
                <a:latin typeface="Be Vietnam Italics"/>
                <a:ea typeface="Be Vietnam Italics"/>
                <a:cs typeface="Be Vietnam Italics"/>
                <a:sym typeface="Be Vietnam Italics"/>
              </a:rPr>
              <a:t>Liability is shared — the giver is as guilty as the taker.</a:t>
            </a:r>
          </a:p>
          <a:p>
            <a:pPr algn="ctr">
              <a:lnSpc>
                <a:spcPts val="5459"/>
              </a:lnSpc>
              <a:spcBef>
                <a:spcPct val="0"/>
              </a:spcBef>
            </a:pPr>
            <a:r>
              <a:rPr lang="en-US" sz="3899" i="true">
                <a:solidFill>
                  <a:srgbClr val="022759"/>
                </a:solidFill>
                <a:latin typeface="Be Vietnam Italics"/>
                <a:ea typeface="Be Vietnam Italics"/>
                <a:cs typeface="Be Vietnam Italics"/>
                <a:sym typeface="Be Vietnam Italics"/>
              </a:rPr>
              <a:t> (MACC Act 2009, Sec 16(b), 17(b))</a:t>
            </a:r>
          </a:p>
        </p:txBody>
      </p:sp>
      <p:sp>
        <p:nvSpPr>
          <p:cNvPr name="TextBox 18" id="18"/>
          <p:cNvSpPr txBox="true"/>
          <p:nvPr/>
        </p:nvSpPr>
        <p:spPr>
          <a:xfrm rot="0">
            <a:off x="0" y="3772108"/>
            <a:ext cx="13324648" cy="3600691"/>
          </a:xfrm>
          <a:prstGeom prst="rect">
            <a:avLst/>
          </a:prstGeom>
        </p:spPr>
        <p:txBody>
          <a:bodyPr anchor="t" rtlCol="false" tIns="0" lIns="0" bIns="0" rIns="0">
            <a:spAutoFit/>
          </a:bodyPr>
          <a:lstStyle/>
          <a:p>
            <a:pPr algn="l">
              <a:lnSpc>
                <a:spcPts val="5936"/>
              </a:lnSpc>
            </a:pPr>
            <a:r>
              <a:rPr lang="en-US" sz="4240" b="true">
                <a:solidFill>
                  <a:srgbClr val="000000"/>
                </a:solidFill>
                <a:latin typeface="Be Vietnam Ultra-Bold"/>
                <a:ea typeface="Be Vietnam Ultra-Bold"/>
                <a:cs typeface="Be Vietnam Ultra-Bold"/>
                <a:sym typeface="Be Vietnam Ultra-Bold"/>
              </a:rPr>
              <a:t>                 </a:t>
            </a:r>
            <a:r>
              <a:rPr lang="en-US" b="true" sz="4240">
                <a:solidFill>
                  <a:srgbClr val="000000"/>
                </a:solidFill>
                <a:latin typeface="Be Vietnam Ultra-Bold"/>
                <a:ea typeface="Be Vietnam Ultra-Bold"/>
                <a:cs typeface="Be Vietnam Ultra-Bold"/>
                <a:sym typeface="Be Vietnam Ultra-Bold"/>
              </a:rPr>
              <a:t>Personal Impacts caused if guilty</a:t>
            </a:r>
          </a:p>
          <a:p>
            <a:pPr algn="l">
              <a:lnSpc>
                <a:spcPts val="4536"/>
              </a:lnSpc>
            </a:pPr>
          </a:p>
          <a:p>
            <a:pPr algn="l" marL="699634" indent="-349817" lvl="1">
              <a:lnSpc>
                <a:spcPts val="4536"/>
              </a:lnSpc>
              <a:buAutoNum type="arabicPeriod" startAt="1"/>
            </a:pPr>
            <a:r>
              <a:rPr lang="en-US" b="true" sz="3240">
                <a:solidFill>
                  <a:srgbClr val="000000"/>
                </a:solidFill>
                <a:latin typeface="Be Vietnam Ultra-Bold"/>
                <a:ea typeface="Be Vietnam Ultra-Bold"/>
                <a:cs typeface="Be Vietnam Ultra-Bold"/>
                <a:sym typeface="Be Vietnam Ultra-Bold"/>
              </a:rPr>
              <a:t>Loss of career and credibility</a:t>
            </a:r>
          </a:p>
          <a:p>
            <a:pPr algn="l" marL="699634" indent="-349817" lvl="1">
              <a:lnSpc>
                <a:spcPts val="4536"/>
              </a:lnSpc>
              <a:buAutoNum type="arabicPeriod" startAt="1"/>
            </a:pPr>
            <a:r>
              <a:rPr lang="en-US" b="true" sz="3240">
                <a:solidFill>
                  <a:srgbClr val="000000"/>
                </a:solidFill>
                <a:latin typeface="Be Vietnam Ultra-Bold"/>
                <a:ea typeface="Be Vietnam Ultra-Bold"/>
                <a:cs typeface="Be Vietnam Ultra-Bold"/>
                <a:sym typeface="Be Vietnam Ultra-Bold"/>
              </a:rPr>
              <a:t>May be blacklisted from public or corporate roles</a:t>
            </a:r>
          </a:p>
          <a:p>
            <a:pPr algn="l" marL="699634" indent="-349817" lvl="1">
              <a:lnSpc>
                <a:spcPts val="4536"/>
              </a:lnSpc>
              <a:buAutoNum type="arabicPeriod" startAt="1"/>
            </a:pPr>
            <a:r>
              <a:rPr lang="en-US" b="true" sz="3240">
                <a:solidFill>
                  <a:srgbClr val="000000"/>
                </a:solidFill>
                <a:latin typeface="Be Vietnam Ultra-Bold"/>
                <a:ea typeface="Be Vietnam Ultra-Bold"/>
                <a:cs typeface="Be Vietnam Ultra-Bold"/>
                <a:sym typeface="Be Vietnam Ultra-Bold"/>
              </a:rPr>
              <a:t>Emotional guilt and public shame</a:t>
            </a:r>
          </a:p>
          <a:p>
            <a:pPr algn="ctr">
              <a:lnSpc>
                <a:spcPts val="4536"/>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C3CDFF"/>
        </a:solidFill>
      </p:bgPr>
    </p:bg>
    <p:spTree>
      <p:nvGrpSpPr>
        <p:cNvPr id="1" name=""/>
        <p:cNvGrpSpPr/>
        <p:nvPr/>
      </p:nvGrpSpPr>
      <p:grpSpPr>
        <a:xfrm>
          <a:off x="0" y="0"/>
          <a:ext cx="0" cy="0"/>
          <a:chOff x="0" y="0"/>
          <a:chExt cx="0" cy="0"/>
        </a:xfrm>
      </p:grpSpPr>
      <p:grpSp>
        <p:nvGrpSpPr>
          <p:cNvPr name="Group 2" id="2"/>
          <p:cNvGrpSpPr/>
          <p:nvPr/>
        </p:nvGrpSpPr>
        <p:grpSpPr>
          <a:xfrm rot="0">
            <a:off x="-615117" y="9258300"/>
            <a:ext cx="19221178" cy="1296051"/>
            <a:chOff x="0" y="0"/>
            <a:chExt cx="6461577" cy="435693"/>
          </a:xfrm>
        </p:grpSpPr>
        <p:sp>
          <p:nvSpPr>
            <p:cNvPr name="Freeform 3" id="3"/>
            <p:cNvSpPr/>
            <p:nvPr/>
          </p:nvSpPr>
          <p:spPr>
            <a:xfrm flipH="false" flipV="false" rot="0">
              <a:off x="0" y="0"/>
              <a:ext cx="6461577" cy="435693"/>
            </a:xfrm>
            <a:custGeom>
              <a:avLst/>
              <a:gdLst/>
              <a:ahLst/>
              <a:cxnLst/>
              <a:rect r="r" b="b" t="t" l="l"/>
              <a:pathLst>
                <a:path h="435693" w="6461577">
                  <a:moveTo>
                    <a:pt x="0" y="0"/>
                  </a:moveTo>
                  <a:lnTo>
                    <a:pt x="6461577" y="0"/>
                  </a:lnTo>
                  <a:lnTo>
                    <a:pt x="6461577" y="435693"/>
                  </a:lnTo>
                  <a:lnTo>
                    <a:pt x="0" y="435693"/>
                  </a:lnTo>
                  <a:close/>
                </a:path>
              </a:pathLst>
            </a:custGeom>
            <a:solidFill>
              <a:srgbClr val="D82222"/>
            </a:solidFill>
          </p:spPr>
        </p:sp>
        <p:sp>
          <p:nvSpPr>
            <p:cNvPr name="TextBox 4" id="4"/>
            <p:cNvSpPr txBox="true"/>
            <p:nvPr/>
          </p:nvSpPr>
          <p:spPr>
            <a:xfrm>
              <a:off x="0" y="-47625"/>
              <a:ext cx="6461577" cy="483318"/>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10800000">
            <a:off x="-384659" y="-82213"/>
            <a:ext cx="19221178" cy="487940"/>
            <a:chOff x="0" y="0"/>
            <a:chExt cx="6461577" cy="164031"/>
          </a:xfrm>
        </p:grpSpPr>
        <p:sp>
          <p:nvSpPr>
            <p:cNvPr name="Freeform 6" id="6"/>
            <p:cNvSpPr/>
            <p:nvPr/>
          </p:nvSpPr>
          <p:spPr>
            <a:xfrm flipH="false" flipV="false" rot="0">
              <a:off x="0" y="0"/>
              <a:ext cx="6461577" cy="164031"/>
            </a:xfrm>
            <a:custGeom>
              <a:avLst/>
              <a:gdLst/>
              <a:ahLst/>
              <a:cxnLst/>
              <a:rect r="r" b="b" t="t" l="l"/>
              <a:pathLst>
                <a:path h="164031" w="6461577">
                  <a:moveTo>
                    <a:pt x="0" y="0"/>
                  </a:moveTo>
                  <a:lnTo>
                    <a:pt x="6461577" y="0"/>
                  </a:lnTo>
                  <a:lnTo>
                    <a:pt x="6461577" y="164031"/>
                  </a:lnTo>
                  <a:lnTo>
                    <a:pt x="0" y="164031"/>
                  </a:lnTo>
                  <a:close/>
                </a:path>
              </a:pathLst>
            </a:custGeom>
            <a:solidFill>
              <a:srgbClr val="022759"/>
            </a:solidFill>
          </p:spPr>
        </p:sp>
        <p:sp>
          <p:nvSpPr>
            <p:cNvPr name="TextBox 7" id="7"/>
            <p:cNvSpPr txBox="true"/>
            <p:nvPr/>
          </p:nvSpPr>
          <p:spPr>
            <a:xfrm>
              <a:off x="0" y="-47625"/>
              <a:ext cx="6461577" cy="21165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10800000">
            <a:off x="-318061" y="405727"/>
            <a:ext cx="18924122" cy="318843"/>
            <a:chOff x="0" y="0"/>
            <a:chExt cx="6361716" cy="107185"/>
          </a:xfrm>
        </p:grpSpPr>
        <p:sp>
          <p:nvSpPr>
            <p:cNvPr name="Freeform 9" id="9"/>
            <p:cNvSpPr/>
            <p:nvPr/>
          </p:nvSpPr>
          <p:spPr>
            <a:xfrm flipH="false" flipV="false" rot="0">
              <a:off x="0" y="0"/>
              <a:ext cx="6361716" cy="107185"/>
            </a:xfrm>
            <a:custGeom>
              <a:avLst/>
              <a:gdLst/>
              <a:ahLst/>
              <a:cxnLst/>
              <a:rect r="r" b="b" t="t" l="l"/>
              <a:pathLst>
                <a:path h="107185" w="6361716">
                  <a:moveTo>
                    <a:pt x="0" y="0"/>
                  </a:moveTo>
                  <a:lnTo>
                    <a:pt x="6361716" y="0"/>
                  </a:lnTo>
                  <a:lnTo>
                    <a:pt x="6361716" y="107185"/>
                  </a:lnTo>
                  <a:lnTo>
                    <a:pt x="0" y="107185"/>
                  </a:lnTo>
                  <a:close/>
                </a:path>
              </a:pathLst>
            </a:custGeom>
            <a:solidFill>
              <a:srgbClr val="FFFFFF"/>
            </a:solidFill>
          </p:spPr>
        </p:sp>
        <p:sp>
          <p:nvSpPr>
            <p:cNvPr name="TextBox 10" id="10"/>
            <p:cNvSpPr txBox="true"/>
            <p:nvPr/>
          </p:nvSpPr>
          <p:spPr>
            <a:xfrm>
              <a:off x="0" y="-47625"/>
              <a:ext cx="6361716" cy="15481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10800000">
            <a:off x="-384659" y="9968157"/>
            <a:ext cx="19221178" cy="586193"/>
            <a:chOff x="0" y="0"/>
            <a:chExt cx="6461577" cy="197060"/>
          </a:xfrm>
        </p:grpSpPr>
        <p:sp>
          <p:nvSpPr>
            <p:cNvPr name="Freeform 12" id="12"/>
            <p:cNvSpPr/>
            <p:nvPr/>
          </p:nvSpPr>
          <p:spPr>
            <a:xfrm flipH="false" flipV="false" rot="0">
              <a:off x="0" y="0"/>
              <a:ext cx="6461577" cy="197060"/>
            </a:xfrm>
            <a:custGeom>
              <a:avLst/>
              <a:gdLst/>
              <a:ahLst/>
              <a:cxnLst/>
              <a:rect r="r" b="b" t="t" l="l"/>
              <a:pathLst>
                <a:path h="197060" w="6461577">
                  <a:moveTo>
                    <a:pt x="0" y="0"/>
                  </a:moveTo>
                  <a:lnTo>
                    <a:pt x="6461577" y="0"/>
                  </a:lnTo>
                  <a:lnTo>
                    <a:pt x="6461577" y="197060"/>
                  </a:lnTo>
                  <a:lnTo>
                    <a:pt x="0" y="197060"/>
                  </a:lnTo>
                  <a:close/>
                </a:path>
              </a:pathLst>
            </a:custGeom>
            <a:solidFill>
              <a:srgbClr val="FFFFFF"/>
            </a:solidFill>
          </p:spPr>
        </p:sp>
        <p:sp>
          <p:nvSpPr>
            <p:cNvPr name="TextBox 13" id="13"/>
            <p:cNvSpPr txBox="true"/>
            <p:nvPr/>
          </p:nvSpPr>
          <p:spPr>
            <a:xfrm>
              <a:off x="0" y="-47625"/>
              <a:ext cx="6461577" cy="244685"/>
            </a:xfrm>
            <a:prstGeom prst="rect">
              <a:avLst/>
            </a:prstGeom>
          </p:spPr>
          <p:txBody>
            <a:bodyPr anchor="ctr" rtlCol="false" tIns="50800" lIns="50800" bIns="50800" rIns="50800"/>
            <a:lstStyle/>
            <a:p>
              <a:pPr algn="ctr">
                <a:lnSpc>
                  <a:spcPts val="2659"/>
                </a:lnSpc>
              </a:pPr>
            </a:p>
          </p:txBody>
        </p:sp>
      </p:grpSp>
      <p:sp>
        <p:nvSpPr>
          <p:cNvPr name="Freeform 14" id="14"/>
          <p:cNvSpPr/>
          <p:nvPr/>
        </p:nvSpPr>
        <p:spPr>
          <a:xfrm flipH="false" flipV="false" rot="0">
            <a:off x="517089" y="3397318"/>
            <a:ext cx="7288596" cy="3856330"/>
          </a:xfrm>
          <a:custGeom>
            <a:avLst/>
            <a:gdLst/>
            <a:ahLst/>
            <a:cxnLst/>
            <a:rect r="r" b="b" t="t" l="l"/>
            <a:pathLst>
              <a:path h="3856330" w="7288596">
                <a:moveTo>
                  <a:pt x="0" y="0"/>
                </a:moveTo>
                <a:lnTo>
                  <a:pt x="7288596" y="0"/>
                </a:lnTo>
                <a:lnTo>
                  <a:pt x="7288596" y="3856330"/>
                </a:lnTo>
                <a:lnTo>
                  <a:pt x="0" y="385633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pic>
        <p:nvPicPr>
          <p:cNvPr name="Picture 15" id="15"/>
          <p:cNvPicPr>
            <a:picLocks noChangeAspect="true"/>
          </p:cNvPicPr>
          <p:nvPr/>
        </p:nvPicPr>
        <p:blipFill>
          <a:blip r:embed="rId5"/>
          <a:srcRect l="0" t="0" r="0" b="0"/>
          <a:stretch>
            <a:fillRect/>
          </a:stretch>
        </p:blipFill>
        <p:spPr>
          <a:xfrm flipH="false" flipV="false" rot="0">
            <a:off x="1039120" y="2711450"/>
            <a:ext cx="5541365" cy="5569211"/>
          </a:xfrm>
          <a:prstGeom prst="rect">
            <a:avLst/>
          </a:prstGeom>
        </p:spPr>
      </p:pic>
      <p:sp>
        <p:nvSpPr>
          <p:cNvPr name="TextBox 16" id="16"/>
          <p:cNvSpPr txBox="true"/>
          <p:nvPr/>
        </p:nvSpPr>
        <p:spPr>
          <a:xfrm rot="0">
            <a:off x="1028700" y="1190625"/>
            <a:ext cx="16230600" cy="1209675"/>
          </a:xfrm>
          <a:prstGeom prst="rect">
            <a:avLst/>
          </a:prstGeom>
        </p:spPr>
        <p:txBody>
          <a:bodyPr anchor="t" rtlCol="false" tIns="0" lIns="0" bIns="0" rIns="0">
            <a:spAutoFit/>
          </a:bodyPr>
          <a:lstStyle/>
          <a:p>
            <a:pPr algn="ctr">
              <a:lnSpc>
                <a:spcPts val="9000"/>
              </a:lnSpc>
            </a:pPr>
            <a:r>
              <a:rPr lang="en-US" b="true" sz="9000">
                <a:solidFill>
                  <a:srgbClr val="022759"/>
                </a:solidFill>
                <a:latin typeface="Klein Condensed Heavy"/>
                <a:ea typeface="Klein Condensed Heavy"/>
                <a:cs typeface="Klein Condensed Heavy"/>
                <a:sym typeface="Klein Condensed Heavy"/>
              </a:rPr>
              <a:t>IMPACTS OF CORRUPTION</a:t>
            </a:r>
          </a:p>
        </p:txBody>
      </p:sp>
      <p:sp>
        <p:nvSpPr>
          <p:cNvPr name="TextBox 17" id="17"/>
          <p:cNvSpPr txBox="true"/>
          <p:nvPr/>
        </p:nvSpPr>
        <p:spPr>
          <a:xfrm rot="0">
            <a:off x="8015554" y="5070919"/>
            <a:ext cx="9554977" cy="2108835"/>
          </a:xfrm>
          <a:prstGeom prst="rect">
            <a:avLst/>
          </a:prstGeom>
        </p:spPr>
        <p:txBody>
          <a:bodyPr anchor="t" rtlCol="false" tIns="0" lIns="0" bIns="0" rIns="0">
            <a:spAutoFit/>
          </a:bodyPr>
          <a:lstStyle/>
          <a:p>
            <a:pPr algn="l" marL="1165860" indent="-582930" lvl="1">
              <a:lnSpc>
                <a:spcPts val="5400"/>
              </a:lnSpc>
              <a:buFont typeface="Arial"/>
              <a:buChar char="•"/>
            </a:pPr>
            <a:r>
              <a:rPr lang="en-US" b="true" sz="5400">
                <a:solidFill>
                  <a:srgbClr val="022759"/>
                </a:solidFill>
                <a:latin typeface="Klein Condensed Bold"/>
                <a:ea typeface="Klein Condensed Bold"/>
                <a:cs typeface="Klein Condensed Bold"/>
                <a:sym typeface="Klein Condensed Bold"/>
              </a:rPr>
              <a:t>Society's Disillusionment </a:t>
            </a:r>
          </a:p>
          <a:p>
            <a:pPr algn="l">
              <a:lnSpc>
                <a:spcPts val="5400"/>
              </a:lnSpc>
            </a:pPr>
            <a:r>
              <a:rPr lang="en-US" sz="5400">
                <a:solidFill>
                  <a:srgbClr val="022759"/>
                </a:solidFill>
                <a:latin typeface="Klein Condensed"/>
                <a:ea typeface="Klein Condensed"/>
                <a:cs typeface="Klein Condensed"/>
                <a:sym typeface="Klein Condensed"/>
              </a:rPr>
              <a:t>Leads to Societal Insecurity</a:t>
            </a:r>
          </a:p>
        </p:txBody>
      </p:sp>
      <p:sp>
        <p:nvSpPr>
          <p:cNvPr name="TextBox 18" id="18"/>
          <p:cNvSpPr txBox="true"/>
          <p:nvPr/>
        </p:nvSpPr>
        <p:spPr>
          <a:xfrm rot="0">
            <a:off x="6365396" y="6970258"/>
            <a:ext cx="11205135" cy="2108916"/>
          </a:xfrm>
          <a:prstGeom prst="rect">
            <a:avLst/>
          </a:prstGeom>
        </p:spPr>
        <p:txBody>
          <a:bodyPr anchor="t" rtlCol="false" tIns="0" lIns="0" bIns="0" rIns="0">
            <a:spAutoFit/>
          </a:bodyPr>
          <a:lstStyle/>
          <a:p>
            <a:pPr algn="l" marL="1165860" indent="-582930" lvl="1">
              <a:lnSpc>
                <a:spcPts val="5400"/>
              </a:lnSpc>
              <a:buFont typeface="Arial"/>
              <a:buChar char="•"/>
            </a:pPr>
            <a:r>
              <a:rPr lang="en-US" b="true" sz="5400">
                <a:solidFill>
                  <a:srgbClr val="022759"/>
                </a:solidFill>
                <a:latin typeface="Klein Condensed Bold"/>
                <a:ea typeface="Klein Condensed Bold"/>
                <a:cs typeface="Klein Condensed Bold"/>
                <a:sym typeface="Klein Condensed Bold"/>
              </a:rPr>
              <a:t>Country's Decline</a:t>
            </a:r>
          </a:p>
          <a:p>
            <a:pPr algn="l">
              <a:lnSpc>
                <a:spcPts val="5400"/>
              </a:lnSpc>
            </a:pPr>
            <a:r>
              <a:rPr lang="en-US" sz="5400">
                <a:solidFill>
                  <a:srgbClr val="022759"/>
                </a:solidFill>
                <a:latin typeface="Klein Condensed"/>
                <a:ea typeface="Klein Condensed"/>
                <a:cs typeface="Klein Condensed"/>
                <a:sym typeface="Klein Condensed"/>
              </a:rPr>
              <a:t>Weakened Social Con</a:t>
            </a:r>
            <a:r>
              <a:rPr lang="en-US" sz="5400">
                <a:solidFill>
                  <a:srgbClr val="022759"/>
                </a:solidFill>
                <a:latin typeface="Klein Condensed"/>
                <a:ea typeface="Klein Condensed"/>
                <a:cs typeface="Klein Condensed"/>
                <a:sym typeface="Klein Condensed"/>
              </a:rPr>
              <a:t>tra</a:t>
            </a:r>
            <a:r>
              <a:rPr lang="en-US" sz="5400">
                <a:solidFill>
                  <a:srgbClr val="022759"/>
                </a:solidFill>
                <a:latin typeface="Klein Condensed"/>
                <a:ea typeface="Klein Condensed"/>
                <a:cs typeface="Klein Condensed"/>
                <a:sym typeface="Klein Condensed"/>
              </a:rPr>
              <a:t>cts and </a:t>
            </a:r>
            <a:r>
              <a:rPr lang="en-US" sz="5400">
                <a:solidFill>
                  <a:srgbClr val="022759"/>
                </a:solidFill>
                <a:latin typeface="Klein Condensed"/>
                <a:ea typeface="Klein Condensed"/>
                <a:cs typeface="Klein Condensed"/>
                <a:sym typeface="Klein Condensed"/>
              </a:rPr>
              <a:t>a </a:t>
            </a:r>
          </a:p>
          <a:p>
            <a:pPr algn="l">
              <a:lnSpc>
                <a:spcPts val="5400"/>
              </a:lnSpc>
            </a:pPr>
            <a:r>
              <a:rPr lang="en-US" sz="5400">
                <a:solidFill>
                  <a:srgbClr val="022759"/>
                </a:solidFill>
                <a:latin typeface="Klein Condensed"/>
                <a:ea typeface="Klein Condensed"/>
                <a:cs typeface="Klein Condensed"/>
                <a:sym typeface="Klein Condensed"/>
              </a:rPr>
              <a:t>T</a:t>
            </a:r>
            <a:r>
              <a:rPr lang="en-US" sz="5400">
                <a:solidFill>
                  <a:srgbClr val="022759"/>
                </a:solidFill>
                <a:latin typeface="Klein Condensed"/>
                <a:ea typeface="Klein Condensed"/>
                <a:cs typeface="Klein Condensed"/>
                <a:sym typeface="Klein Condensed"/>
              </a:rPr>
              <a:t>arnished Global Reputa</a:t>
            </a:r>
            <a:r>
              <a:rPr lang="en-US" sz="5400">
                <a:solidFill>
                  <a:srgbClr val="022759"/>
                </a:solidFill>
                <a:latin typeface="Klein Condensed"/>
                <a:ea typeface="Klein Condensed"/>
                <a:cs typeface="Klein Condensed"/>
                <a:sym typeface="Klein Condensed"/>
              </a:rPr>
              <a:t>tion</a:t>
            </a:r>
          </a:p>
        </p:txBody>
      </p:sp>
      <p:sp>
        <p:nvSpPr>
          <p:cNvPr name="TextBox 19" id="19"/>
          <p:cNvSpPr txBox="true"/>
          <p:nvPr/>
        </p:nvSpPr>
        <p:spPr>
          <a:xfrm rot="0">
            <a:off x="9606522" y="2486025"/>
            <a:ext cx="8403196" cy="2108916"/>
          </a:xfrm>
          <a:prstGeom prst="rect">
            <a:avLst/>
          </a:prstGeom>
        </p:spPr>
        <p:txBody>
          <a:bodyPr anchor="t" rtlCol="false" tIns="0" lIns="0" bIns="0" rIns="0">
            <a:spAutoFit/>
          </a:bodyPr>
          <a:lstStyle/>
          <a:p>
            <a:pPr algn="l" marL="1165860" indent="-582930" lvl="1">
              <a:lnSpc>
                <a:spcPts val="5400"/>
              </a:lnSpc>
              <a:buFont typeface="Arial"/>
              <a:buChar char="•"/>
            </a:pPr>
            <a:r>
              <a:rPr lang="en-US" b="true" sz="5400">
                <a:solidFill>
                  <a:srgbClr val="022759"/>
                </a:solidFill>
                <a:latin typeface="Klein Condensed Bold"/>
                <a:ea typeface="Klein Condensed Bold"/>
                <a:cs typeface="Klein Condensed Bold"/>
                <a:sym typeface="Klein Condensed Bold"/>
              </a:rPr>
              <a:t>Loss of Public Trust</a:t>
            </a:r>
          </a:p>
          <a:p>
            <a:pPr algn="l">
              <a:lnSpc>
                <a:spcPts val="5400"/>
              </a:lnSpc>
            </a:pPr>
            <a:r>
              <a:rPr lang="en-US" sz="5400">
                <a:solidFill>
                  <a:srgbClr val="022759"/>
                </a:solidFill>
                <a:latin typeface="Klein Condensed"/>
                <a:ea typeface="Klein Condensed"/>
                <a:cs typeface="Klein Condensed"/>
                <a:sym typeface="Klein Condensed"/>
              </a:rPr>
              <a:t>Destroys public faith and trust in law enforcement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DAGmjkWW7PI</dc:identifier>
  <dcterms:modified xsi:type="dcterms:W3CDTF">2011-08-01T06:04:30Z</dcterms:modified>
  <cp:revision>1</cp:revision>
  <dc:title>MPU ASSIGNMENT 1 PRESENTATION</dc:title>
</cp:coreProperties>
</file>

<file path=docProps/thumbnail.jpeg>
</file>